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7"/>
  </p:sldMasterIdLst>
  <p:notesMasterIdLst>
    <p:notesMasterId r:id="rId96"/>
  </p:notesMasterIdLst>
  <p:handoutMasterIdLst>
    <p:handoutMasterId r:id="rId97"/>
  </p:handoutMasterIdLst>
  <p:sldIdLst>
    <p:sldId id="256" r:id="rId8"/>
    <p:sldId id="345" r:id="rId9"/>
    <p:sldId id="469" r:id="rId10"/>
    <p:sldId id="384" r:id="rId11"/>
    <p:sldId id="257" r:id="rId12"/>
    <p:sldId id="402" r:id="rId13"/>
    <p:sldId id="414" r:id="rId14"/>
    <p:sldId id="377" r:id="rId15"/>
    <p:sldId id="379" r:id="rId16"/>
    <p:sldId id="378" r:id="rId17"/>
    <p:sldId id="380" r:id="rId18"/>
    <p:sldId id="403" r:id="rId19"/>
    <p:sldId id="381" r:id="rId20"/>
    <p:sldId id="382" r:id="rId21"/>
    <p:sldId id="385" r:id="rId22"/>
    <p:sldId id="386" r:id="rId23"/>
    <p:sldId id="387" r:id="rId24"/>
    <p:sldId id="470" r:id="rId25"/>
    <p:sldId id="471" r:id="rId26"/>
    <p:sldId id="473" r:id="rId27"/>
    <p:sldId id="456" r:id="rId28"/>
    <p:sldId id="457" r:id="rId29"/>
    <p:sldId id="458" r:id="rId30"/>
    <p:sldId id="459" r:id="rId31"/>
    <p:sldId id="460" r:id="rId32"/>
    <p:sldId id="416" r:id="rId33"/>
    <p:sldId id="454" r:id="rId34"/>
    <p:sldId id="439" r:id="rId35"/>
    <p:sldId id="441" r:id="rId36"/>
    <p:sldId id="442" r:id="rId37"/>
    <p:sldId id="443" r:id="rId38"/>
    <p:sldId id="444" r:id="rId39"/>
    <p:sldId id="445" r:id="rId40"/>
    <p:sldId id="505" r:id="rId41"/>
    <p:sldId id="440" r:id="rId42"/>
    <p:sldId id="446" r:id="rId43"/>
    <p:sldId id="447" r:id="rId44"/>
    <p:sldId id="472" r:id="rId45"/>
    <p:sldId id="449" r:id="rId46"/>
    <p:sldId id="450" r:id="rId47"/>
    <p:sldId id="451" r:id="rId48"/>
    <p:sldId id="452" r:id="rId49"/>
    <p:sldId id="453" r:id="rId50"/>
    <p:sldId id="396" r:id="rId51"/>
    <p:sldId id="401" r:id="rId52"/>
    <p:sldId id="421" r:id="rId53"/>
    <p:sldId id="423" r:id="rId54"/>
    <p:sldId id="422" r:id="rId55"/>
    <p:sldId id="400" r:id="rId56"/>
    <p:sldId id="397" r:id="rId57"/>
    <p:sldId id="417" r:id="rId58"/>
    <p:sldId id="512" r:id="rId59"/>
    <p:sldId id="513" r:id="rId60"/>
    <p:sldId id="514" r:id="rId61"/>
    <p:sldId id="515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503" r:id="rId81"/>
    <p:sldId id="504" r:id="rId82"/>
    <p:sldId id="474" r:id="rId83"/>
    <p:sldId id="475" r:id="rId84"/>
    <p:sldId id="511" r:id="rId85"/>
    <p:sldId id="476" r:id="rId86"/>
    <p:sldId id="477" r:id="rId87"/>
    <p:sldId id="478" r:id="rId88"/>
    <p:sldId id="479" r:id="rId89"/>
    <p:sldId id="482" r:id="rId90"/>
    <p:sldId id="483" r:id="rId91"/>
    <p:sldId id="405" r:id="rId92"/>
    <p:sldId id="409" r:id="rId93"/>
    <p:sldId id="408" r:id="rId94"/>
    <p:sldId id="407" r:id="rId9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 Ghosn" initials="JG" lastIdx="2" clrIdx="0"/>
  <p:cmAuthor id="2" name="Jamil El Khoury" initials="JEK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3D8"/>
    <a:srgbClr val="6B8DC4"/>
    <a:srgbClr val="343A65"/>
    <a:srgbClr val="65C3BE"/>
    <a:srgbClr val="6488C5"/>
    <a:srgbClr val="B8D778"/>
    <a:srgbClr val="343966"/>
    <a:srgbClr val="F3ECBD"/>
    <a:srgbClr val="B9D67D"/>
    <a:srgbClr val="69C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9A9D7-F4F2-49EF-B577-B9674038A7D1}" v="43" dt="2022-11-07T21:22:57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6" autoAdjust="0"/>
    <p:restoredTop sz="87439" autoAdjust="0"/>
  </p:normalViewPr>
  <p:slideViewPr>
    <p:cSldViewPr snapToGrid="0">
      <p:cViewPr>
        <p:scale>
          <a:sx n="78" d="100"/>
          <a:sy n="78" d="100"/>
        </p:scale>
        <p:origin x="4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03" Type="http://schemas.microsoft.com/office/2016/11/relationships/changesInfo" Target="changesInfos/changesInfo1.xml"/><Relationship Id="rId104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slideMaster" Target="slideMasters/slide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commentAuthors" Target="commentAuthors.xml"/><Relationship Id="rId99" Type="http://schemas.openxmlformats.org/officeDocument/2006/relationships/presProps" Target="presProp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100" Type="http://schemas.openxmlformats.org/officeDocument/2006/relationships/viewProps" Target="viewProps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 El Khoury" userId="4c11beb4-63f9-49cf-9d5f-0fe420c68f03" providerId="ADAL" clId="{06C9A9D7-F4F2-49EF-B577-B9674038A7D1}"/>
    <pc:docChg chg="undo custSel modSld">
      <pc:chgData name="Jamil El Khoury" userId="4c11beb4-63f9-49cf-9d5f-0fe420c68f03" providerId="ADAL" clId="{06C9A9D7-F4F2-49EF-B577-B9674038A7D1}" dt="2022-11-07T21:27:52.783" v="330"/>
      <pc:docMkLst>
        <pc:docMk/>
      </pc:docMkLst>
      <pc:sldChg chg="modSp mod">
        <pc:chgData name="Jamil El Khoury" userId="4c11beb4-63f9-49cf-9d5f-0fe420c68f03" providerId="ADAL" clId="{06C9A9D7-F4F2-49EF-B577-B9674038A7D1}" dt="2022-11-07T21:00:27.204" v="202" actId="313"/>
        <pc:sldMkLst>
          <pc:docMk/>
          <pc:sldMk cId="1283947229" sldId="345"/>
        </pc:sldMkLst>
        <pc:spChg chg="mod">
          <ac:chgData name="Jamil El Khoury" userId="4c11beb4-63f9-49cf-9d5f-0fe420c68f03" providerId="ADAL" clId="{06C9A9D7-F4F2-49EF-B577-B9674038A7D1}" dt="2022-11-07T21:00:27.204" v="202" actId="313"/>
          <ac:spMkLst>
            <pc:docMk/>
            <pc:sldMk cId="1283947229" sldId="345"/>
            <ac:spMk id="10" creationId="{00000000-0000-0000-0000-000000000000}"/>
          </ac:spMkLst>
        </pc:spChg>
      </pc:sldChg>
      <pc:sldChg chg="addSp delSp modSp mod addCm delCm">
        <pc:chgData name="Jamil El Khoury" userId="4c11beb4-63f9-49cf-9d5f-0fe420c68f03" providerId="ADAL" clId="{06C9A9D7-F4F2-49EF-B577-B9674038A7D1}" dt="2022-11-07T21:27:52.783" v="330"/>
        <pc:sldMkLst>
          <pc:docMk/>
          <pc:sldMk cId="1306963030" sldId="462"/>
        </pc:sldMkLst>
        <pc:spChg chg="add del mod">
          <ac:chgData name="Jamil El Khoury" userId="4c11beb4-63f9-49cf-9d5f-0fe420c68f03" providerId="ADAL" clId="{06C9A9D7-F4F2-49EF-B577-B9674038A7D1}" dt="2022-11-07T20:49:31.390" v="15" actId="478"/>
          <ac:spMkLst>
            <pc:docMk/>
            <pc:sldMk cId="1306963030" sldId="462"/>
            <ac:spMk id="4" creationId="{35C19FF3-E57C-4F14-BCF2-5C2F10D058A7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36" creationId="{22C8D5AB-E3D0-4916-84E0-0AA772597A3B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44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45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46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47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8:48.448" v="167" actId="478"/>
          <ac:spMkLst>
            <pc:docMk/>
            <pc:sldMk cId="1306963030" sldId="462"/>
            <ac:spMk id="48" creationId="{00000000-0000-0000-0000-000000000000}"/>
          </ac:spMkLst>
        </pc:spChg>
        <pc:spChg chg="del mod">
          <ac:chgData name="Jamil El Khoury" userId="4c11beb4-63f9-49cf-9d5f-0fe420c68f03" providerId="ADAL" clId="{06C9A9D7-F4F2-49EF-B577-B9674038A7D1}" dt="2022-11-07T20:59:09.332" v="180" actId="478"/>
          <ac:spMkLst>
            <pc:docMk/>
            <pc:sldMk cId="1306963030" sldId="462"/>
            <ac:spMk id="49" creationId="{00000000-0000-0000-0000-000000000000}"/>
          </ac:spMkLst>
        </pc:spChg>
        <pc:spChg chg="del mod">
          <ac:chgData name="Jamil El Khoury" userId="4c11beb4-63f9-49cf-9d5f-0fe420c68f03" providerId="ADAL" clId="{06C9A9D7-F4F2-49EF-B577-B9674038A7D1}" dt="2022-11-07T20:58:56.916" v="172" actId="478"/>
          <ac:spMkLst>
            <pc:docMk/>
            <pc:sldMk cId="1306963030" sldId="462"/>
            <ac:spMk id="50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8:50.332" v="169" actId="478"/>
          <ac:spMkLst>
            <pc:docMk/>
            <pc:sldMk cId="1306963030" sldId="462"/>
            <ac:spMk id="51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52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54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8:50.332" v="169" actId="478"/>
          <ac:spMkLst>
            <pc:docMk/>
            <pc:sldMk cId="1306963030" sldId="462"/>
            <ac:spMk id="55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8:50.332" v="169" actId="478"/>
          <ac:spMkLst>
            <pc:docMk/>
            <pc:sldMk cId="1306963030" sldId="462"/>
            <ac:spMk id="57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58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07.281" v="178" actId="478"/>
          <ac:spMkLst>
            <pc:docMk/>
            <pc:sldMk cId="1306963030" sldId="462"/>
            <ac:spMk id="59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9:52.987" v="191" actId="478"/>
          <ac:spMkLst>
            <pc:docMk/>
            <pc:sldMk cId="1306963030" sldId="462"/>
            <ac:spMk id="60" creationId="{00000000-0000-0000-0000-000000000000}"/>
          </ac:spMkLst>
        </pc:spChg>
        <pc:spChg chg="del">
          <ac:chgData name="Jamil El Khoury" userId="4c11beb4-63f9-49cf-9d5f-0fe420c68f03" providerId="ADAL" clId="{06C9A9D7-F4F2-49EF-B577-B9674038A7D1}" dt="2022-11-07T20:58:50.332" v="169" actId="478"/>
          <ac:spMkLst>
            <pc:docMk/>
            <pc:sldMk cId="1306963030" sldId="462"/>
            <ac:spMk id="83" creationId="{00000000-0000-0000-0000-000000000000}"/>
          </ac:spMkLst>
        </pc:spChg>
        <pc:spChg chg="del mod">
          <ac:chgData name="Jamil El Khoury" userId="4c11beb4-63f9-49cf-9d5f-0fe420c68f03" providerId="ADAL" clId="{06C9A9D7-F4F2-49EF-B577-B9674038A7D1}" dt="2022-11-07T20:59:11.442" v="182" actId="478"/>
          <ac:spMkLst>
            <pc:docMk/>
            <pc:sldMk cId="1306963030" sldId="462"/>
            <ac:spMk id="84" creationId="{00000000-0000-0000-0000-000000000000}"/>
          </ac:spMkLst>
        </pc:spChg>
        <pc:spChg chg="del mod">
          <ac:chgData name="Jamil El Khoury" userId="4c11beb4-63f9-49cf-9d5f-0fe420c68f03" providerId="ADAL" clId="{06C9A9D7-F4F2-49EF-B577-B9674038A7D1}" dt="2022-11-07T20:59:52.988" v="193"/>
          <ac:spMkLst>
            <pc:docMk/>
            <pc:sldMk cId="1306963030" sldId="462"/>
            <ac:spMk id="98" creationId="{D6500CE8-718B-4BD3-A379-B75E331F58BC}"/>
          </ac:spMkLst>
        </pc:spChg>
        <pc:grpChg chg="del mod">
          <ac:chgData name="Jamil El Khoury" userId="4c11beb4-63f9-49cf-9d5f-0fe420c68f03" providerId="ADAL" clId="{06C9A9D7-F4F2-49EF-B577-B9674038A7D1}" dt="2022-11-07T20:58:47.698" v="166" actId="478"/>
          <ac:grpSpMkLst>
            <pc:docMk/>
            <pc:sldMk cId="1306963030" sldId="462"/>
            <ac:grpSpMk id="3" creationId="{ABCAF879-7C2E-400B-9FFF-3DEF28A0C712}"/>
          </ac:grpSpMkLst>
        </pc:grpChg>
        <pc:grpChg chg="del">
          <ac:chgData name="Jamil El Khoury" userId="4c11beb4-63f9-49cf-9d5f-0fe420c68f03" providerId="ADAL" clId="{06C9A9D7-F4F2-49EF-B577-B9674038A7D1}" dt="2022-11-07T20:59:08.172" v="179" actId="478"/>
          <ac:grpSpMkLst>
            <pc:docMk/>
            <pc:sldMk cId="1306963030" sldId="462"/>
            <ac:grpSpMk id="85" creationId="{00000000-0000-0000-0000-000000000000}"/>
          </ac:grpSpMkLst>
        </pc:grpChg>
        <pc:graphicFrameChg chg="add del mod">
          <ac:chgData name="Jamil El Khoury" userId="4c11beb4-63f9-49cf-9d5f-0fe420c68f03" providerId="ADAL" clId="{06C9A9D7-F4F2-49EF-B577-B9674038A7D1}" dt="2022-11-07T21:26:36.968" v="321" actId="1076"/>
          <ac:graphicFrameMkLst>
            <pc:docMk/>
            <pc:sldMk cId="1306963030" sldId="462"/>
            <ac:graphicFrameMk id="8" creationId="{E956F9FE-E5A5-4360-B72E-BE88C63159CB}"/>
          </ac:graphicFrameMkLst>
        </pc:graphicFrameChg>
        <pc:graphicFrameChg chg="add mod modGraphic">
          <ac:chgData name="Jamil El Khoury" userId="4c11beb4-63f9-49cf-9d5f-0fe420c68f03" providerId="ADAL" clId="{06C9A9D7-F4F2-49EF-B577-B9674038A7D1}" dt="2022-11-07T21:27:52.783" v="330"/>
          <ac:graphicFrameMkLst>
            <pc:docMk/>
            <pc:sldMk cId="1306963030" sldId="462"/>
            <ac:graphicFrameMk id="11" creationId="{C7E79A2E-A3E5-44B6-98D5-F7494E91C0DA}"/>
          </ac:graphicFrameMkLst>
        </pc:graphicFrameChg>
        <pc:picChg chg="mod">
          <ac:chgData name="Jamil El Khoury" userId="4c11beb4-63f9-49cf-9d5f-0fe420c68f03" providerId="ADAL" clId="{06C9A9D7-F4F2-49EF-B577-B9674038A7D1}" dt="2022-11-07T20:55:36.099" v="127" actId="1076"/>
          <ac:picMkLst>
            <pc:docMk/>
            <pc:sldMk cId="1306963030" sldId="462"/>
            <ac:picMk id="6" creationId="{00000000-0000-0000-0000-000000000000}"/>
          </ac:picMkLst>
        </pc:picChg>
      </pc:sldChg>
      <pc:sldChg chg="addSp modSp mod">
        <pc:chgData name="Jamil El Khoury" userId="4c11beb4-63f9-49cf-9d5f-0fe420c68f03" providerId="ADAL" clId="{06C9A9D7-F4F2-49EF-B577-B9674038A7D1}" dt="2022-11-07T21:22:57.880" v="243"/>
        <pc:sldMkLst>
          <pc:docMk/>
          <pc:sldMk cId="85401997" sldId="468"/>
        </pc:sldMkLst>
        <pc:spChg chg="add mod">
          <ac:chgData name="Jamil El Khoury" userId="4c11beb4-63f9-49cf-9d5f-0fe420c68f03" providerId="ADAL" clId="{06C9A9D7-F4F2-49EF-B577-B9674038A7D1}" dt="2022-11-07T21:22:40.438" v="240" actId="1076"/>
          <ac:spMkLst>
            <pc:docMk/>
            <pc:sldMk cId="85401997" sldId="468"/>
            <ac:spMk id="79" creationId="{D9248430-75D9-4CFF-850D-63EF28A3CB7A}"/>
          </ac:spMkLst>
        </pc:spChg>
        <pc:spChg chg="add mod">
          <ac:chgData name="Jamil El Khoury" userId="4c11beb4-63f9-49cf-9d5f-0fe420c68f03" providerId="ADAL" clId="{06C9A9D7-F4F2-49EF-B577-B9674038A7D1}" dt="2022-11-07T21:22:24.941" v="234"/>
          <ac:spMkLst>
            <pc:docMk/>
            <pc:sldMk cId="85401997" sldId="468"/>
            <ac:spMk id="83" creationId="{8E8C8ACD-4970-4D1D-8236-FF44653103F0}"/>
          </ac:spMkLst>
        </pc:spChg>
        <pc:graphicFrameChg chg="mod">
          <ac:chgData name="Jamil El Khoury" userId="4c11beb4-63f9-49cf-9d5f-0fe420c68f03" providerId="ADAL" clId="{06C9A9D7-F4F2-49EF-B577-B9674038A7D1}" dt="2022-11-07T21:22:57.880" v="243"/>
          <ac:graphicFrameMkLst>
            <pc:docMk/>
            <pc:sldMk cId="85401997" sldId="468"/>
            <ac:graphicFrameMk id="5" creationId="{9D1C0E43-E795-41AA-82C2-510ACDC47F88}"/>
          </ac:graphicFrameMkLst>
        </pc:graphicFrameChg>
        <pc:cxnChg chg="add mod">
          <ac:chgData name="Jamil El Khoury" userId="4c11beb4-63f9-49cf-9d5f-0fe420c68f03" providerId="ADAL" clId="{06C9A9D7-F4F2-49EF-B577-B9674038A7D1}" dt="2022-11-07T21:22:24.941" v="234"/>
          <ac:cxnSpMkLst>
            <pc:docMk/>
            <pc:sldMk cId="85401997" sldId="468"/>
            <ac:cxnSpMk id="82" creationId="{70FDB88C-B2A4-4E50-87F4-11809F235BDB}"/>
          </ac:cxnSpMkLst>
        </pc:cxnChg>
      </pc:sldChg>
      <pc:sldChg chg="delSp modSp mod">
        <pc:chgData name="Jamil El Khoury" userId="4c11beb4-63f9-49cf-9d5f-0fe420c68f03" providerId="ADAL" clId="{06C9A9D7-F4F2-49EF-B577-B9674038A7D1}" dt="2022-11-07T20:54:20.168" v="123" actId="478"/>
        <pc:sldMkLst>
          <pc:docMk/>
          <pc:sldMk cId="885344116" sldId="484"/>
        </pc:sldMkLst>
        <pc:spChg chg="del mod">
          <ac:chgData name="Jamil El Khoury" userId="4c11beb4-63f9-49cf-9d5f-0fe420c68f03" providerId="ADAL" clId="{06C9A9D7-F4F2-49EF-B577-B9674038A7D1}" dt="2022-11-07T20:54:20.168" v="123" actId="478"/>
          <ac:spMkLst>
            <pc:docMk/>
            <pc:sldMk cId="885344116" sldId="484"/>
            <ac:spMk id="18" creationId="{D6500CE8-718B-4BD3-A379-B75E331F58BC}"/>
          </ac:spMkLst>
        </pc:spChg>
        <pc:spChg chg="mod">
          <ac:chgData name="Jamil El Khoury" userId="4c11beb4-63f9-49cf-9d5f-0fe420c68f03" providerId="ADAL" clId="{06C9A9D7-F4F2-49EF-B577-B9674038A7D1}" dt="2022-11-07T20:53:36.756" v="112" actId="20577"/>
          <ac:spMkLst>
            <pc:docMk/>
            <pc:sldMk cId="885344116" sldId="484"/>
            <ac:spMk id="116" creationId="{00000000-0000-0000-0000-000000000000}"/>
          </ac:spMkLst>
        </pc:spChg>
        <pc:spChg chg="mod">
          <ac:chgData name="Jamil El Khoury" userId="4c11beb4-63f9-49cf-9d5f-0fe420c68f03" providerId="ADAL" clId="{06C9A9D7-F4F2-49EF-B577-B9674038A7D1}" dt="2022-11-07T20:54:10.372" v="120" actId="1076"/>
          <ac:spMkLst>
            <pc:docMk/>
            <pc:sldMk cId="885344116" sldId="484"/>
            <ac:spMk id="135" creationId="{00000000-0000-0000-0000-000000000000}"/>
          </ac:spMkLst>
        </pc:spChg>
        <pc:spChg chg="mod">
          <ac:chgData name="Jamil El Khoury" userId="4c11beb4-63f9-49cf-9d5f-0fe420c68f03" providerId="ADAL" clId="{06C9A9D7-F4F2-49EF-B577-B9674038A7D1}" dt="2022-11-07T20:54:12.998" v="121" actId="1076"/>
          <ac:spMkLst>
            <pc:docMk/>
            <pc:sldMk cId="885344116" sldId="484"/>
            <ac:spMk id="136" creationId="{00000000-0000-0000-0000-000000000000}"/>
          </ac:spMkLst>
        </pc:spChg>
        <pc:picChg chg="del mod">
          <ac:chgData name="Jamil El Khoury" userId="4c11beb4-63f9-49cf-9d5f-0fe420c68f03" providerId="ADAL" clId="{06C9A9D7-F4F2-49EF-B577-B9674038A7D1}" dt="2022-11-07T20:53:56.609" v="117" actId="478"/>
          <ac:picMkLst>
            <pc:docMk/>
            <pc:sldMk cId="885344116" sldId="484"/>
            <ac:picMk id="137" creationId="{00000000-0000-0000-0000-000000000000}"/>
          </ac:picMkLst>
        </pc:picChg>
      </pc:sldChg>
      <pc:sldChg chg="modSp mod">
        <pc:chgData name="Jamil El Khoury" userId="4c11beb4-63f9-49cf-9d5f-0fe420c68f03" providerId="ADAL" clId="{06C9A9D7-F4F2-49EF-B577-B9674038A7D1}" dt="2022-11-07T21:00:24.048" v="200" actId="313"/>
        <pc:sldMkLst>
          <pc:docMk/>
          <pc:sldMk cId="1394981456" sldId="490"/>
        </pc:sldMkLst>
        <pc:spChg chg="mod">
          <ac:chgData name="Jamil El Khoury" userId="4c11beb4-63f9-49cf-9d5f-0fe420c68f03" providerId="ADAL" clId="{06C9A9D7-F4F2-49EF-B577-B9674038A7D1}" dt="2022-11-07T21:00:24.048" v="200" actId="313"/>
          <ac:spMkLst>
            <pc:docMk/>
            <pc:sldMk cId="1394981456" sldId="490"/>
            <ac:spMk id="77" creationId="{00000000-0000-0000-0000-000000000000}"/>
          </ac:spMkLst>
        </pc:spChg>
      </pc:sldChg>
      <pc:sldChg chg="modSp mod">
        <pc:chgData name="Jamil El Khoury" userId="4c11beb4-63f9-49cf-9d5f-0fe420c68f03" providerId="ADAL" clId="{06C9A9D7-F4F2-49EF-B577-B9674038A7D1}" dt="2022-11-07T21:00:25.005" v="201" actId="313"/>
        <pc:sldMkLst>
          <pc:docMk/>
          <pc:sldMk cId="935935598" sldId="497"/>
        </pc:sldMkLst>
        <pc:spChg chg="mod">
          <ac:chgData name="Jamil El Khoury" userId="4c11beb4-63f9-49cf-9d5f-0fe420c68f03" providerId="ADAL" clId="{06C9A9D7-F4F2-49EF-B577-B9674038A7D1}" dt="2022-11-07T21:00:25.005" v="201" actId="313"/>
          <ac:spMkLst>
            <pc:docMk/>
            <pc:sldMk cId="935935598" sldId="497"/>
            <ac:spMk id="2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AD206-22F7-4DEB-AFB3-E324D22FE324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89E45-3EFD-4644-ADEE-AA6F13EE28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75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0653-5E06-4E05-9C08-D42C56D41A22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A7B8C-DA75-4449-9289-0E9B267CC7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8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365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6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5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0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3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759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81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51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2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6A165"/>
                </a:solidFill>
                <a:cs typeface="Arial"/>
              </a:rPr>
              <a:t>93 </a:t>
            </a:r>
            <a:r>
              <a:rPr lang="en-US" sz="1200" dirty="0">
                <a:solidFill>
                  <a:srgbClr val="F7A231"/>
                </a:solidFill>
              </a:rPr>
              <a:t>Visits that were conducted for cases that were relocated or changed their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7A231"/>
                </a:solidFill>
                <a:cs typeface="Arial"/>
              </a:rPr>
              <a:t>PPS: Probability Proportional to Size</a:t>
            </a:r>
            <a:endParaRPr lang="en-US" sz="1200" dirty="0">
              <a:solidFill>
                <a:srgbClr val="F6A165"/>
              </a:solidFill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5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66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DINA: new slide with new data. Please make it prettier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50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93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70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74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3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41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26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83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19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668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198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404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77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97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64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043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5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218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30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74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21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403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91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121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29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703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883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844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59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9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7B8C-DA75-4449-9289-0E9B267CC7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4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28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59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86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58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97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2309-15CC-4970-9F8E-540B2D548026}" type="datetimeFigureOut">
              <a:rPr lang="en-GB" smtClean="0"/>
              <a:t>13/12/2022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FA47-AAF2-477A-86D1-9DAEBCD5C6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Relationship Id="rId3" Type="http://schemas.openxmlformats.org/officeDocument/2006/relationships/image" Target="../media/image8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5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35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emf"/><Relationship Id="rId3" Type="http://schemas.openxmlformats.org/officeDocument/2006/relationships/image" Target="../media/image10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emf"/><Relationship Id="rId3" Type="http://schemas.openxmlformats.org/officeDocument/2006/relationships/image" Target="../media/image11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1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3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4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4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5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4" Type="http://schemas.openxmlformats.org/officeDocument/2006/relationships/image" Target="../media/image143.emf"/><Relationship Id="rId5" Type="http://schemas.openxmlformats.org/officeDocument/2006/relationships/image" Target="../media/image144.emf"/><Relationship Id="rId6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6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7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emf"/><Relationship Id="rId3" Type="http://schemas.openxmlformats.org/officeDocument/2006/relationships/image" Target="../media/image149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emf"/><Relationship Id="rId3" Type="http://schemas.openxmlformats.org/officeDocument/2006/relationships/image" Target="../media/image151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emf"/><Relationship Id="rId3" Type="http://schemas.openxmlformats.org/officeDocument/2006/relationships/image" Target="../media/image15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396248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6" y="432178"/>
            <a:ext cx="1075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VULNERABILITY ASSESSMENT OF SYRIAN REFUGEES IN LEBANON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2001838"/>
            <a:ext cx="10037932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155" y="2195674"/>
            <a:ext cx="1075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VASyR 2022 </a:t>
            </a:r>
          </a:p>
          <a:p>
            <a:r>
              <a:rPr lang="en-US" sz="4800" spc="600" dirty="0">
                <a:solidFill>
                  <a:srgbClr val="B9D67D"/>
                </a:solidFill>
              </a:rPr>
              <a:t>PRELIMINARY FINDINGS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pic>
        <p:nvPicPr>
          <p:cNvPr id="9" name="Picture 8" descr="Interagency_logo_landsca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" y="5974023"/>
            <a:ext cx="2027453" cy="46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76" y="5749123"/>
            <a:ext cx="2240590" cy="896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74492" y="5520365"/>
            <a:ext cx="10222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72D30"/>
                </a:solidFill>
                <a:cs typeface="Arial"/>
              </a:rPr>
              <a:t>With the support 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27" y="5906382"/>
            <a:ext cx="1804030" cy="5368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DFF01A28-5B1D-4F7C-8C2B-143DAD628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04" y="5722349"/>
            <a:ext cx="1500157" cy="923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51" y="5665246"/>
            <a:ext cx="2340864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42" y="4388501"/>
            <a:ext cx="2598961" cy="1916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42" y="2803929"/>
            <a:ext cx="5844107" cy="323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80" y="1882432"/>
            <a:ext cx="61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HOUSEHOLDS WITH ALL MEMBERS HAVING LEGAL RESIDENCY</a:t>
            </a:r>
            <a:endParaRPr lang="en-GB" b="1" spc="600" dirty="0">
              <a:solidFill>
                <a:srgbClr val="43476B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LEGAL RESIDENCY STATUS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374" y="297004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786" y="42221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579" y="45214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7721" y="46272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1885" y="46888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5119" y="496403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7061" y="496403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8509" y="505820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419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5554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8266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048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2019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1668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2018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97363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3983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2016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6562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9720" y="501131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9%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3002" y="60337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897" y="1240222"/>
            <a:ext cx="2628539" cy="19520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62429" y="522615"/>
            <a:ext cx="547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HHs WITH AT LEAST ONE MEMBER WITH LEGAL RESIDENCY</a:t>
            </a:r>
            <a:endParaRPr lang="en-GB" b="1" spc="600" dirty="0">
              <a:solidFill>
                <a:srgbClr val="43476B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2927" y="3691651"/>
            <a:ext cx="437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HHs HAVE NO MEMBERS WITH LEGAL RESIDENCY</a:t>
            </a:r>
            <a:endParaRPr lang="en-GB" b="1" spc="600" dirty="0">
              <a:solidFill>
                <a:srgbClr val="43476B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6424" y="12939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45%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34452" y="167632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38%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32297" y="192554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33%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99231" y="214938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31%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38489" y="250667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24%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21670" y="244369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26%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5232" y="574310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55%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73538" y="531178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62%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12796" y="503788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67%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32733" y="490754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69%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67329" y="452502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76%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18688" y="46685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74%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41202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59571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2021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39634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37970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35643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2018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13469" y="322071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341202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59571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2021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39634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37970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2019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35643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2018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13469" y="642568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760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77" y="2378443"/>
            <a:ext cx="6896827" cy="358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55" y="1456561"/>
            <a:ext cx="690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INDIVIDUALS ABOVE 15 YEARS OLD HOLDING LEGAL RESIDENCY PERMITS BY GENDER AND AGE GROUP</a:t>
            </a:r>
            <a:endParaRPr lang="en-GB" b="1" spc="600" dirty="0">
              <a:solidFill>
                <a:srgbClr val="43476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7714" y="2735898"/>
            <a:ext cx="34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cs typeface="Arial"/>
              </a:rPr>
              <a:t>Young people less likely to have residency.</a:t>
            </a:r>
            <a:endParaRPr lang="en-GB" sz="2400" dirty="0">
              <a:solidFill>
                <a:srgbClr val="343A65"/>
              </a:solidFill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7714" y="3855789"/>
            <a:ext cx="366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cs typeface="Arial"/>
              </a:rPr>
              <a:t>Women (as well as female-headed HHs) have lower rates of legal residency.</a:t>
            </a:r>
            <a:endParaRPr lang="en-GB" sz="2400" dirty="0">
              <a:solidFill>
                <a:srgbClr val="343A65"/>
              </a:solidFill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7285" y="5900890"/>
            <a:ext cx="714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15-19 years old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4223" y="5900890"/>
            <a:ext cx="767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20-24 years old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31662" y="5900890"/>
            <a:ext cx="772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25-29 years old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66565" y="5900890"/>
            <a:ext cx="70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30-34 years </a:t>
            </a:r>
            <a:r>
              <a:rPr lang="en-US" sz="1100" dirty="0">
                <a:solidFill>
                  <a:srgbClr val="343A65"/>
                </a:solidFill>
              </a:rPr>
              <a:t>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27192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35-39</a:t>
            </a: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3234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40-44</a:t>
            </a: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5952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45-49</a:t>
            </a:r>
            <a:endParaRPr lang="en-US" sz="1100" dirty="0">
              <a:solidFill>
                <a:srgbClr val="343A65"/>
              </a:solidFill>
            </a:endParaRP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7864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50-54</a:t>
            </a:r>
            <a:endParaRPr lang="en-US" sz="1100" dirty="0">
              <a:solidFill>
                <a:srgbClr val="343A65"/>
              </a:solidFill>
            </a:endParaRP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17918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55-59</a:t>
            </a:r>
            <a:endParaRPr lang="en-US" sz="1100" dirty="0">
              <a:solidFill>
                <a:srgbClr val="343A65"/>
              </a:solidFill>
            </a:endParaRP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06623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60-64</a:t>
            </a:r>
            <a:endParaRPr lang="en-US" sz="1100" dirty="0">
              <a:solidFill>
                <a:srgbClr val="343A65"/>
              </a:solidFill>
            </a:endParaRP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30659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65-69</a:t>
            </a:r>
            <a:endParaRPr lang="en-US" sz="1100" dirty="0">
              <a:solidFill>
                <a:srgbClr val="343A65"/>
              </a:solidFill>
            </a:endParaRPr>
          </a:p>
          <a:p>
            <a:pPr algn="ctr"/>
            <a:r>
              <a:rPr lang="en-US" sz="1100" dirty="0">
                <a:solidFill>
                  <a:srgbClr val="343A65"/>
                </a:solidFill>
              </a:rPr>
              <a:t>years old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25964" y="5900890"/>
            <a:ext cx="90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70-Highest years old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79917" y="5832303"/>
            <a:ext cx="901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Male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42436" y="6087957"/>
            <a:ext cx="901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343A65"/>
                </a:solidFill>
              </a:rPr>
              <a:t>Female</a:t>
            </a:r>
            <a:endParaRPr lang="en-US" sz="1100" dirty="0">
              <a:solidFill>
                <a:srgbClr val="343A6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LEGAL RESIDENCY PERMITS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8309" y="434436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72D30"/>
                </a:solidFill>
              </a:rPr>
              <a:t>14%</a:t>
            </a:r>
            <a:endParaRPr lang="en-GB" b="1" dirty="0">
              <a:solidFill>
                <a:srgbClr val="472D3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8417" y="45598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9035" y="45598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84893" y="41570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51318" y="41570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87656" y="379219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3879" y="411544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81940" y="414426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02149" y="311559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04186" y="422692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3666" y="466438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98661" y="520000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786" y="48714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72D30"/>
                </a:solidFill>
              </a:rPr>
              <a:t>12%</a:t>
            </a:r>
            <a:endParaRPr lang="en-GB" b="1" dirty="0">
              <a:solidFill>
                <a:srgbClr val="472D3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432" y="403692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99849" y="386042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02084" y="34193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72731" y="34193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67762" y="29868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03467" y="286582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82687" y="278206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19902" y="39096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7098" y="240721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38204" y="228747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39002" y="411544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128" y="1944859"/>
            <a:ext cx="530026" cy="766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017399" y="5934768"/>
            <a:ext cx="259702" cy="2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99" y="2911106"/>
            <a:ext cx="3616133" cy="2338251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5783149" y="3436433"/>
            <a:ext cx="5965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</a:rPr>
              <a:t>Like the previous years, the main reasons for not completing the birth registration process includes</a:t>
            </a:r>
            <a:r>
              <a:rPr lang="en-US" sz="2400" dirty="0">
                <a:solidFill>
                  <a:srgbClr val="472D30"/>
                </a:solidFill>
              </a:rPr>
              <a:t> </a:t>
            </a:r>
            <a:r>
              <a:rPr lang="en-US" sz="2400" dirty="0">
                <a:solidFill>
                  <a:srgbClr val="6B8DC4"/>
                </a:solidFill>
              </a:rPr>
              <a:t>associated costs </a:t>
            </a:r>
            <a:r>
              <a:rPr lang="en-US" sz="2400" dirty="0">
                <a:solidFill>
                  <a:srgbClr val="343A65"/>
                </a:solidFill>
              </a:rPr>
              <a:t>followed by </a:t>
            </a:r>
            <a:r>
              <a:rPr lang="en-US" sz="2400" dirty="0">
                <a:solidFill>
                  <a:srgbClr val="6B8DC4"/>
                </a:solidFill>
              </a:rPr>
              <a:t>being unaware of the procedures.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BIRTH REGISTRATION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19806" y="405371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876840" y="43835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050520" y="386904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280059" y="299576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42676" y="534547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2022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262249" y="534547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72D30"/>
                </a:solidFill>
              </a:rPr>
              <a:t>2021</a:t>
            </a:r>
            <a:endParaRPr lang="en-US" sz="1200" dirty="0">
              <a:solidFill>
                <a:srgbClr val="472D3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030619" y="534547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2020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64284" y="534547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72D30"/>
                </a:solidFill>
              </a:rPr>
              <a:t>2019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00743" y="2030160"/>
            <a:ext cx="509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BIRTH REGISTRATION FOR CHILDREN BORN IN LEBANON</a:t>
            </a:r>
            <a:endParaRPr lang="en-GB" spc="600" dirty="0">
              <a:solidFill>
                <a:srgbClr val="43476B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06714" y="2358107"/>
            <a:ext cx="4966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A65"/>
                </a:solidFill>
                <a:cs typeface="Arial"/>
              </a:rPr>
              <a:t>Birth registration for children born in Lebanon has increased:</a:t>
            </a:r>
          </a:p>
        </p:txBody>
      </p:sp>
      <p:sp>
        <p:nvSpPr>
          <p:cNvPr id="90" name="Rectangle 89"/>
          <p:cNvSpPr/>
          <p:nvPr/>
        </p:nvSpPr>
        <p:spPr>
          <a:xfrm>
            <a:off x="9289301" y="2599402"/>
            <a:ext cx="1382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cs typeface="Arial"/>
              </a:rPr>
              <a:t>36%</a:t>
            </a:r>
            <a:endParaRPr lang="en-US" sz="2000" dirty="0">
              <a:solidFill>
                <a:srgbClr val="6B8DC4"/>
              </a:solidFill>
              <a:cs typeface="Arial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87" y="1635768"/>
            <a:ext cx="496771" cy="7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6" y="2771272"/>
            <a:ext cx="11446272" cy="187252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496641" y="254173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70102" y="254173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22240" y="254173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93030" y="254173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95730" y="286664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7073" y="286248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61724" y="287352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77051" y="296109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78%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0275" y="3673063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92153" y="3513228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34031" y="3601050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08251" y="4038334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54201" y="3869145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42139" y="3804338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12914" y="3898175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92636" y="4050862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36868" y="390752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84033" y="394173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27464" y="3883680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61559" y="4181667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03398" y="4024702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781818" y="3999950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550197" y="407606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528801" y="4248727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776530" y="4181667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246174" y="418080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016361" y="421212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68506" y="3455169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51%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981251" y="291857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80%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2235" y="1776803"/>
            <a:ext cx="741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CUMULATIVE % OF THE HIGHEST LEVEL OF DOCUMENT FOR BIRTH REGISTRATION</a:t>
            </a:r>
            <a:endParaRPr lang="en-GB" b="1" spc="600" dirty="0">
              <a:solidFill>
                <a:srgbClr val="43476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54646" y="3233498"/>
            <a:ext cx="2479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  <a:cs typeface="Arial"/>
              </a:rPr>
              <a:t>Birth considered</a:t>
            </a:r>
          </a:p>
          <a:p>
            <a:pPr algn="ctr"/>
            <a:r>
              <a:rPr lang="en-US" sz="1400" b="1" dirty="0">
                <a:solidFill>
                  <a:srgbClr val="343A65"/>
                </a:solidFill>
                <a:cs typeface="Arial"/>
              </a:rPr>
              <a:t>registered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6895" y="435131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472D30"/>
                </a:solidFill>
              </a:rPr>
              <a:t>3%</a:t>
            </a:r>
            <a:endParaRPr lang="en-GB" sz="1100" b="1" dirty="0">
              <a:solidFill>
                <a:srgbClr val="472D3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8290" y="437953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6907" y="440775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793" y="4708715"/>
            <a:ext cx="1049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No Documents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61385" y="4708715"/>
            <a:ext cx="1234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notification issued by </a:t>
            </a:r>
            <a:r>
              <a:rPr lang="en-US" sz="1100">
                <a:solidFill>
                  <a:srgbClr val="343A65"/>
                </a:solidFill>
              </a:rPr>
              <a:t>the doctor/midwife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60066" y="4708715"/>
            <a:ext cx="1234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certificate issued by the </a:t>
            </a:r>
            <a:r>
              <a:rPr lang="en-US" sz="1100" dirty="0" err="1">
                <a:solidFill>
                  <a:srgbClr val="343A65"/>
                </a:solidFill>
              </a:rPr>
              <a:t>Mukhtar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32413" y="4708715"/>
            <a:ext cx="1234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certificate issued by the </a:t>
            </a:r>
            <a:r>
              <a:rPr lang="en-US" sz="1100" dirty="0" err="1">
                <a:solidFill>
                  <a:srgbClr val="343A65"/>
                </a:solidFill>
              </a:rPr>
              <a:t>Nofous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69095" y="4708715"/>
            <a:ext cx="1683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certificate registered by the </a:t>
            </a:r>
            <a:r>
              <a:rPr lang="en-US" sz="1100">
                <a:solidFill>
                  <a:srgbClr val="343A65"/>
                </a:solidFill>
              </a:rPr>
              <a:t>Foreigner’s Registry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37748" y="4708715"/>
            <a:ext cx="146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certificate stamped by </a:t>
            </a:r>
            <a:r>
              <a:rPr lang="en-US" sz="1100">
                <a:solidFill>
                  <a:srgbClr val="343A65"/>
                </a:solidFill>
              </a:rPr>
              <a:t>the Ministry of Foreign Affairs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59008" y="4708715"/>
            <a:ext cx="12343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Birth certificate stamped by the </a:t>
            </a:r>
            <a:r>
              <a:rPr lang="en-US" sz="1100">
                <a:solidFill>
                  <a:srgbClr val="343A65"/>
                </a:solidFill>
              </a:rPr>
              <a:t>Syrian Embassy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73645" y="4708715"/>
            <a:ext cx="148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Family booklet or individual civil extract for the child or family civil extract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BIRTH REGISTRATION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3912" y="437953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14323" y="437953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45923" y="254173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475912" y="4072544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026817" y="3970144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561164" y="3810934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87155" y="3738341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635124" y="3405224"/>
            <a:ext cx="47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53%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7029380" y="5499324"/>
            <a:ext cx="4855276" cy="279413"/>
            <a:chOff x="6433713" y="6349107"/>
            <a:chExt cx="4855276" cy="279413"/>
          </a:xfrm>
        </p:grpSpPr>
        <p:sp>
          <p:nvSpPr>
            <p:cNvPr id="136" name="TextBox 135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18427" y="3203936"/>
            <a:ext cx="1568547" cy="2128693"/>
          </a:xfrm>
          <a:prstGeom prst="rect">
            <a:avLst/>
          </a:prstGeom>
          <a:noFill/>
          <a:ln>
            <a:solidFill>
              <a:srgbClr val="6F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7" y="1948347"/>
            <a:ext cx="11212424" cy="33337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8854" y="2611507"/>
            <a:ext cx="2590849" cy="1284200"/>
            <a:chOff x="6811824" y="2249320"/>
            <a:chExt cx="2590849" cy="1284200"/>
          </a:xfrm>
        </p:grpSpPr>
        <p:sp>
          <p:nvSpPr>
            <p:cNvPr id="15" name="Rectangle 14"/>
            <p:cNvSpPr/>
            <p:nvPr/>
          </p:nvSpPr>
          <p:spPr>
            <a:xfrm>
              <a:off x="7808745" y="2249320"/>
              <a:ext cx="11592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6B8DC4"/>
                  </a:solidFill>
                  <a:cs typeface="Arial"/>
                </a:rPr>
                <a:t>24%</a:t>
              </a:r>
              <a:endParaRPr lang="en-GB" sz="4400" dirty="0">
                <a:solidFill>
                  <a:srgbClr val="6B8DC4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11824" y="2887189"/>
              <a:ext cx="25908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343A65"/>
                  </a:solidFill>
                  <a:cs typeface="Arial"/>
                </a:rPr>
                <a:t>married with no legal documentation</a:t>
              </a:r>
              <a:endParaRPr lang="en-US" sz="1400" dirty="0">
                <a:solidFill>
                  <a:srgbClr val="6B8DC4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6672" y="4060111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454" y="415661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773" y="408871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795" y="396360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3014" y="4844133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1918" y="4853753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4522" y="479571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6883" y="490216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1255" y="186014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73%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58707" y="186014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73%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0947" y="1857483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73%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1181" y="195121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72%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22042" y="332615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0706" y="328696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8228" y="328303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9990" y="314830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4282" y="384835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97099" y="3643151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95154" y="354077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3818" y="349624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48100" y="419091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76314" y="393722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97983" y="389304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6375" y="376696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22167" y="419883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34324" y="393722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98684" y="393722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60159" y="3798501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1786" y="422539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70437" y="405955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19776" y="405151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21861" y="393722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372722" y="440679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592245" y="423181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814748" y="429451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003337" y="415465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6206" y="5358376"/>
            <a:ext cx="1239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contract from an uncertified Sheikh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88884" y="5358376"/>
            <a:ext cx="12390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No documents, or other </a:t>
            </a:r>
            <a:r>
              <a:rPr lang="en-US" sz="1100">
                <a:solidFill>
                  <a:srgbClr val="343A65"/>
                </a:solidFill>
              </a:rPr>
              <a:t>unknown documents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51918" y="5358376"/>
            <a:ext cx="12390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contract from a religious authority or Proof of marriage from the Sharia Court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66567" y="5358376"/>
            <a:ext cx="1352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certificate authenticated by the </a:t>
            </a:r>
            <a:r>
              <a:rPr lang="en-US" sz="1100" dirty="0" err="1">
                <a:solidFill>
                  <a:srgbClr val="343A65"/>
                </a:solidFill>
              </a:rPr>
              <a:t>Mukhtar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90822" y="5358376"/>
            <a:ext cx="1395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certificate registered by the </a:t>
            </a:r>
            <a:r>
              <a:rPr lang="en-US" sz="1100" dirty="0" err="1">
                <a:solidFill>
                  <a:srgbClr val="343A65"/>
                </a:solidFill>
              </a:rPr>
              <a:t>Nofous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7584" y="5358376"/>
            <a:ext cx="1496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certificate registered with the Foreigners’ Registry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77645" y="5358376"/>
            <a:ext cx="137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certificate stamped by the Ministry of Foreign Affairs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297399" y="5358376"/>
            <a:ext cx="121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Marriage certificate stamped by </a:t>
            </a:r>
            <a:r>
              <a:rPr lang="en-US" sz="1100">
                <a:solidFill>
                  <a:srgbClr val="343A65"/>
                </a:solidFill>
              </a:rPr>
              <a:t>the Syrian Embassy</a:t>
            </a:r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48392" y="5356200"/>
            <a:ext cx="133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Updated Family booklet or family civil extract or marriage certificate from Syria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MARRIAGE DOCUMENTATION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5514" y="414658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08391" y="494432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87748" y="171344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77%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62276" y="306647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39968" y="337076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403047" y="362704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76300" y="379892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255134" y="397205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696110" y="365316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32%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31" y="2685866"/>
            <a:ext cx="755818" cy="610468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7029380" y="6387598"/>
            <a:ext cx="4855276" cy="279413"/>
            <a:chOff x="6433713" y="6349107"/>
            <a:chExt cx="4855276" cy="279413"/>
          </a:xfrm>
        </p:grpSpPr>
        <p:sp>
          <p:nvSpPr>
            <p:cNvPr id="103" name="TextBox 102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6733278" y="3551438"/>
            <a:ext cx="1330136" cy="2457478"/>
          </a:xfrm>
          <a:prstGeom prst="rect">
            <a:avLst/>
          </a:prstGeom>
          <a:noFill/>
          <a:ln>
            <a:solidFill>
              <a:srgbClr val="6F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1" y="2833675"/>
            <a:ext cx="11162677" cy="21687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683067-AABD-44E4-BBE9-736754D80E23}"/>
              </a:ext>
            </a:extLst>
          </p:cNvPr>
          <p:cNvSpPr/>
          <p:nvPr/>
        </p:nvSpPr>
        <p:spPr>
          <a:xfrm>
            <a:off x="2505905" y="2004875"/>
            <a:ext cx="804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HOUSEHOLDS WORRYING ABOUT EXPLOITATION WHEN ACCESSING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853" y="309230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0826" y="255318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1340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5451" y="337566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7179" y="364718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7795" y="419096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38569" y="449874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0.4%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79671" y="470530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0.1</a:t>
            </a:r>
            <a:r>
              <a:rPr lang="en-US" sz="1400" b="1" dirty="0">
                <a:solidFill>
                  <a:srgbClr val="343A65"/>
                </a:solidFill>
              </a:rPr>
              <a:t>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32886" y="462976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0.2%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440" y="5314511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Housing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24666" y="5314511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Food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40382" y="5314511"/>
            <a:ext cx="172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472D30"/>
                </a:solidFill>
              </a:rPr>
              <a:t>Other commodities</a:t>
            </a:r>
            <a:endParaRPr lang="en-US" sz="1100" b="1" dirty="0">
              <a:solidFill>
                <a:srgbClr val="472D3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86443" y="5314511"/>
            <a:ext cx="132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Health services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4786" y="5314511"/>
            <a:ext cx="132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Jobs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0149" y="5314511"/>
            <a:ext cx="132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Legal documents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17162" y="5314511"/>
            <a:ext cx="1323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Humanitarian assistance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31539" y="5314511"/>
            <a:ext cx="132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ATMs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EXPLOITATION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9727" y="333638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45951" y="389607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21247" y="362820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72868" y="5314511"/>
            <a:ext cx="132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Other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11304" y="5774887"/>
            <a:ext cx="4208663" cy="292665"/>
            <a:chOff x="5396424" y="6349107"/>
            <a:chExt cx="4208663" cy="292665"/>
          </a:xfrm>
        </p:grpSpPr>
        <p:sp>
          <p:nvSpPr>
            <p:cNvPr id="45" name="TextBox 44"/>
            <p:cNvSpPr txBox="1"/>
            <p:nvPr/>
          </p:nvSpPr>
          <p:spPr>
            <a:xfrm>
              <a:off x="5660142" y="6349107"/>
              <a:ext cx="1697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Male headed-household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69905" y="6364773"/>
              <a:ext cx="1835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Female headed-household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96424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716334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51150" y="337566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34071" y="337566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22917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27221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6130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7424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3724" y="337566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2.5%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40470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10175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73366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19023" y="362107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095095" y="41707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64064" y="362082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204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3724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9825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1016813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319281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751801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37902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2284890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651252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083772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69873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3616861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883329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315849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401950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4848938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148322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5580842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666943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6113931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432459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864979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51080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398068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724697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8157217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243318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8690306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008977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9441497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9527598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9974586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273827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2021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0706347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792448" y="5120014"/>
            <a:ext cx="132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11239436" y="5088436"/>
            <a:ext cx="426473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945179" y="309230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968992" y="307625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09163" y="364718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89718" y="364718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311739" y="41707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</a:t>
            </a:r>
            <a:r>
              <a:rPr lang="en-US" sz="1400" b="1">
                <a:solidFill>
                  <a:srgbClr val="343A65"/>
                </a:solidFill>
              </a:rPr>
              <a:t>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882739" y="362082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9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35" y="3097579"/>
            <a:ext cx="11391558" cy="2374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81" y="1773209"/>
            <a:ext cx="701878" cy="7018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3830" y="2531448"/>
            <a:ext cx="4956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</a:rPr>
              <a:t>of HHs reported a curfew specifically imposed on Syrians in an area where they live (5% in 2021)</a:t>
            </a:r>
          </a:p>
          <a:p>
            <a:pPr algn="ctr"/>
            <a:endParaRPr lang="en-GB" sz="2400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702" y="5576840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1501" y="5576840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6524" y="557684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5285" y="557684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1683" y="5576840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2986" y="5576840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err="1">
                <a:solidFill>
                  <a:srgbClr val="343A65"/>
                </a:solidFill>
              </a:rPr>
              <a:t>Nabatieh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1590" y="5576840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2821" y="55768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22943" y="5576840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61" y="461353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13%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331" y="454923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668" y="471218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11%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759" y="5015693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8616" y="518376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4131" y="517921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82133" y="530248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9269" y="519916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6078" y="495857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6%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5518" y="4867998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86765" y="491965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7%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1779" y="510653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69629" y="521825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652" y="520985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1882" y="515681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68613" y="528609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0%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38099" y="530207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56793" y="485568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49348" y="495664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6%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48638" y="502535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16087" y="3359753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22575" y="302396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66412" y="286788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94812" y="443675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17%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55366" y="431541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63575" y="476374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16521" y="465385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12%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361791" y="473487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543323" y="422093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16192" y="307359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8970" y="317319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43%</a:t>
            </a:r>
            <a:endParaRPr lang="en-GB" sz="1100" b="1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842665" y="4865681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1571" y="3399986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466555" y="4969779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47072" y="510653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46460" y="476236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SAFETY AND SECURITY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26729" y="1741545"/>
            <a:ext cx="873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4%</a:t>
            </a:r>
            <a:endParaRPr lang="en-GB" sz="4400" dirty="0">
              <a:solidFill>
                <a:srgbClr val="6B8DC4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969467" y="510653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3%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308679" y="4762364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90947" y="505046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85563" y="5211307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1686" y="505046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2203" y="530248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86579" y="5302070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343A65"/>
                </a:solidFill>
              </a:rPr>
              <a:t>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16311" y="4226075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21%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671731" y="5025352"/>
            <a:ext cx="85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029380" y="6175433"/>
            <a:ext cx="4855276" cy="279413"/>
            <a:chOff x="6433713" y="6349107"/>
            <a:chExt cx="4855276" cy="279413"/>
          </a:xfrm>
        </p:grpSpPr>
        <p:sp>
          <p:nvSpPr>
            <p:cNvPr id="101" name="TextBox 100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07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22" y="3270385"/>
            <a:ext cx="3856383" cy="232161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3993687" y="2082797"/>
            <a:ext cx="494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PRIMARY DRIVERS OF COMMUNITY TENSIONS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SOCIAL TENSIONS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230" y="290105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437" y="418301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9949" y="51350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7636" y="51350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5322" y="510044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3230" y="5706989"/>
            <a:ext cx="77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No tensions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6384" y="5706989"/>
            <a:ext cx="105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Competition </a:t>
            </a:r>
            <a:r>
              <a:rPr lang="en-US" sz="1200" dirty="0">
                <a:solidFill>
                  <a:srgbClr val="343A65"/>
                </a:solidFill>
              </a:rPr>
              <a:t>for jobs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2187" y="5706989"/>
            <a:ext cx="105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Political differences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6714" y="5706989"/>
            <a:ext cx="105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Cultural differences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6269" y="5706989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Other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07" y="1418373"/>
            <a:ext cx="376829" cy="6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14" y="2904106"/>
            <a:ext cx="3431271" cy="173935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806082" y="1896552"/>
            <a:ext cx="3402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rgbClr val="43476B"/>
                </a:solidFill>
              </a:rPr>
              <a:t>CHILDREN ENGAGED IN CHILD LABOUR</a:t>
            </a:r>
            <a:endParaRPr lang="en-US" b="1" spc="600" dirty="0">
              <a:solidFill>
                <a:srgbClr val="43476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CHILD LABOUR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877" y="392019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7158" y="321583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254" y="470626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2019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8730" y="470626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2020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6550" y="470626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2021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6459" y="470626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2052" y="321583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603" y="29041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55" y="3340495"/>
            <a:ext cx="2010474" cy="20761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81231" y="5572316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1684" y="5572316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2021</a:t>
            </a:r>
            <a:endParaRPr lang="en-US" sz="1200" dirty="0">
              <a:solidFill>
                <a:srgbClr val="343A65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705" y="5223093"/>
            <a:ext cx="211627" cy="211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705" y="4906314"/>
            <a:ext cx="207739" cy="2077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846520" y="4872911"/>
            <a:ext cx="47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Boy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9227" y="518331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Girl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01530" y="295864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28003" y="45235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7183" y="321583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3656" y="45235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5049469" y="1904355"/>
            <a:ext cx="343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CHILDREN ENGAGED IN </a:t>
            </a:r>
            <a:r>
              <a:rPr lang="en-US" b="1" spc="600">
                <a:solidFill>
                  <a:srgbClr val="43476B"/>
                </a:solidFill>
              </a:rPr>
              <a:t>CHILD LABOUR BY GENDER</a:t>
            </a:r>
            <a:endParaRPr lang="en-US" b="1" spc="600" dirty="0">
              <a:solidFill>
                <a:srgbClr val="43476B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8733684" y="1904355"/>
            <a:ext cx="3291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CHILDREN ENGAGED IN CHILD LABOUR BY AGE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0557" y="3340495"/>
            <a:ext cx="1817622" cy="21019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139828" y="5572316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5-11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58344" y="5572316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12-14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79561" y="5572316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15-17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38881" y="453607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50072" y="29865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06909" y="29865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44" y="2913233"/>
            <a:ext cx="5725366" cy="284397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3144753" y="1507554"/>
            <a:ext cx="604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CHILDREN ENGAGED IN CHILD LABOUR </a:t>
            </a:r>
            <a:r>
              <a:rPr lang="en-US" b="1" spc="600">
                <a:solidFill>
                  <a:srgbClr val="43476B"/>
                </a:solidFill>
              </a:rPr>
              <a:t>BY GOVERNORATE</a:t>
            </a:r>
            <a:endParaRPr lang="en-US" b="1" spc="600" dirty="0">
              <a:solidFill>
                <a:srgbClr val="43476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CHILD LABOUR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8140" y="579010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62788" y="579010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5499" y="579010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31719" y="579010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7791" y="579010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9608" y="5790101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39777" y="5790101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5859" y="581758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61326" y="579010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75749" y="34950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26046" y="25535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5128" y="44390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41151" y="44390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87535" y="396588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1350" y="25535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2954" y="25535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4461" y="25535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09127" y="34950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3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BACKGROUND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743" y="756522"/>
            <a:ext cx="2495675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738" y="938103"/>
            <a:ext cx="102225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Tenth annual survey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assessing the situation of a representative sample of refugee households to identify situational changes and trends</a:t>
            </a:r>
          </a:p>
          <a:p>
            <a:endParaRPr lang="en-US" sz="2000" dirty="0">
              <a:solidFill>
                <a:srgbClr val="30656D"/>
              </a:solidFill>
              <a:cs typeface="Arial"/>
            </a:endParaRPr>
          </a:p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</a:t>
            </a:r>
            <a:r>
              <a:rPr lang="en-US" sz="2000" b="1" dirty="0">
                <a:solidFill>
                  <a:srgbClr val="30656D"/>
                </a:solidFill>
                <a:cs typeface="Arial"/>
              </a:rPr>
              <a:t>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Only uninterrupted yearly survey for Syrians in Lebanon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conducted yearly in Lebanon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covering all sectors</a:t>
            </a:r>
          </a:p>
          <a:p>
            <a:endParaRPr lang="en-US" sz="2000" b="1" dirty="0">
              <a:solidFill>
                <a:srgbClr val="6FC4BF"/>
              </a:solidFill>
              <a:cs typeface="Arial"/>
            </a:endParaRPr>
          </a:p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Governorate level insights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on key areas such as protection, food security, economic vulnerability, shelter conditions, access to water,  health, education and more. </a:t>
            </a:r>
          </a:p>
          <a:p>
            <a:endParaRPr lang="en-US" sz="2000" dirty="0">
              <a:solidFill>
                <a:srgbClr val="30656D"/>
              </a:solidFill>
              <a:cs typeface="Arial"/>
            </a:endParaRPr>
          </a:p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</a:t>
            </a:r>
            <a:r>
              <a:rPr lang="en-US" sz="2000" b="1" dirty="0">
                <a:solidFill>
                  <a:srgbClr val="30656D"/>
                </a:solidFill>
                <a:cs typeface="Arial"/>
              </a:rPr>
              <a:t>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The cornerstone of the LCRP and programming for many (I)NGO, UN and development actors.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Used by 10 LCRP sector working groups to revise strategies, log frames and targets. </a:t>
            </a:r>
          </a:p>
          <a:p>
            <a:endParaRPr lang="en-US" sz="2000" dirty="0">
              <a:solidFill>
                <a:srgbClr val="472D30"/>
              </a:solidFill>
              <a:cs typeface="Arial"/>
            </a:endParaRPr>
          </a:p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Results are used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to guide inter-sectoral discussions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in a series of field level workshops preceding the</a:t>
            </a:r>
            <a:r>
              <a:rPr lang="en-US" sz="2000" dirty="0">
                <a:solidFill>
                  <a:srgbClr val="30656D"/>
                </a:solidFill>
                <a:cs typeface="Arial"/>
              </a:rPr>
              <a:t>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revision of each years’ LCRP. </a:t>
            </a:r>
          </a:p>
          <a:p>
            <a:endParaRPr lang="en-US" sz="2000" b="1" dirty="0">
              <a:solidFill>
                <a:srgbClr val="92CEAE"/>
              </a:solidFill>
              <a:cs typeface="Arial"/>
            </a:endParaRPr>
          </a:p>
          <a:p>
            <a:r>
              <a:rPr lang="en-US" sz="2000" b="1" dirty="0">
                <a:solidFill>
                  <a:srgbClr val="472D30"/>
                </a:solidFill>
                <a:cs typeface="Arial"/>
              </a:rPr>
              <a:t>•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2022 version of the VASyR provides insight on the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impact of the political and economic crisis </a:t>
            </a:r>
            <a:r>
              <a:rPr lang="en-US" sz="2000" dirty="0">
                <a:solidFill>
                  <a:srgbClr val="472D30"/>
                </a:solidFill>
                <a:cs typeface="Arial"/>
              </a:rPr>
              <a:t>that hit Lebanon in late 2019, which was then followed by a more severe shutdown of the economy in March 2020 resulting from the </a:t>
            </a:r>
            <a:r>
              <a:rPr lang="en-US" sz="2000" b="1" dirty="0">
                <a:solidFill>
                  <a:srgbClr val="6FC4BF"/>
                </a:solidFill>
                <a:cs typeface="Arial"/>
              </a:rPr>
              <a:t>COVID-19 outbreak.</a:t>
            </a:r>
          </a:p>
        </p:txBody>
      </p:sp>
    </p:spTree>
    <p:extLst>
      <p:ext uri="{BB962C8B-B14F-4D97-AF65-F5344CB8AC3E}">
        <p14:creationId xmlns:p14="http://schemas.microsoft.com/office/powerpoint/2010/main" val="128394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75" y="3083351"/>
            <a:ext cx="3434341" cy="175221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377766" y="1896552"/>
            <a:ext cx="4540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GIRLS BETWEEN 15 AND 19 YEARS OF AGE CURRENTLY MARRIED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CHILD MARRIAGE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52" y="303285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9633" y="343281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9" y="496973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2019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205" y="496973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2020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9025" y="496973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2021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8934" y="4969735"/>
            <a:ext cx="105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4527" y="378248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2500" y="40369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20%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75" y="3324388"/>
            <a:ext cx="6189434" cy="21515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6128376" y="1896552"/>
            <a:ext cx="5433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GIRLS BETWEEN 15 AND 19 YEARS OF AGE </a:t>
            </a:r>
            <a:r>
              <a:rPr lang="en-US" b="1" spc="600">
                <a:solidFill>
                  <a:srgbClr val="43476B"/>
                </a:solidFill>
              </a:rPr>
              <a:t>CURRENTLY MARRIED BY GOVERNORATE</a:t>
            </a:r>
            <a:endParaRPr lang="en-US" b="1" spc="600" dirty="0">
              <a:solidFill>
                <a:srgbClr val="43476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43969" y="397361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70907" y="386643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77744" y="366410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76908" y="420368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16%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5423" y="450210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11%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5990" y="378000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6860" y="348852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5898" y="300578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36%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50366" y="414667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96279" y="414667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82606" y="397555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27322" y="379630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61273" y="383603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243" y="355866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43097" y="402023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19%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84060" y="372337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878528" y="313694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34%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292560" y="389590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21%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58805" y="5543528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19947" y="5543528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0081" y="554352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28308" y="5543528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33744" y="5543528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003312" y="5543528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34884" y="5543528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545892" y="557101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236901" y="5543528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425879" y="61778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164546" y="6191099"/>
            <a:ext cx="261333" cy="261333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1385801" y="61778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24468" y="6191099"/>
            <a:ext cx="261333" cy="261333"/>
          </a:xfrm>
          <a:prstGeom prst="rect">
            <a:avLst/>
          </a:prstGeom>
          <a:solidFill>
            <a:srgbClr val="3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28" y="2208681"/>
            <a:ext cx="3149290" cy="36280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661361" y="1116287"/>
            <a:ext cx="5392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HOUSEHOLDS WHO RECEIVED ANY HUMANITARIAN AID IN THE PAST 12 MONTHS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3257" y="216371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2923" y="256844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1479" y="298817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3462" y="342079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2848" y="383805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6989" y="425944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563" y="466940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2537" y="508627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9093" y="553271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9749" y="216371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9749" y="257962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9749" y="300467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9749" y="342079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9749" y="383805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9749" y="425093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9749" y="466940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19749" y="508627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9749" y="549584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5456" y="2195755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7631" y="2581387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361" y="2988171"/>
            <a:ext cx="1615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Baalbek-El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1674" y="345253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85906" y="3871328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8051" y="4276352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5929" y="4667802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6101" y="511971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20642" y="555095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South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398051" y="5885106"/>
            <a:ext cx="4291808" cy="675225"/>
            <a:chOff x="5396424" y="6349107"/>
            <a:chExt cx="4291808" cy="675225"/>
          </a:xfrm>
        </p:grpSpPr>
        <p:sp>
          <p:nvSpPr>
            <p:cNvPr id="51" name="TextBox 50"/>
            <p:cNvSpPr txBox="1"/>
            <p:nvPr/>
          </p:nvSpPr>
          <p:spPr>
            <a:xfrm>
              <a:off x="5660142" y="6349107"/>
              <a:ext cx="4028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Households who reported receiving aid in the last 12 months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1663" y="6747333"/>
              <a:ext cx="3458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Households that were satisfied with the received aid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96424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96424" y="674733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45" y="2348377"/>
            <a:ext cx="3232436" cy="233743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6582475" y="1138292"/>
            <a:ext cx="539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REASONS FOR NOT BEING SATISFIED WITH AID RECEIVED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76845" y="233158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67573" y="271988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20155" y="312667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0155" y="352581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2658" y="39095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32658" y="436868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04425" y="2258221"/>
            <a:ext cx="16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Not adequate to the needs of the HH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04425" y="2694051"/>
            <a:ext cx="162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Quantity not good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04425" y="3112147"/>
            <a:ext cx="162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Quality not good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4425" y="3486841"/>
            <a:ext cx="16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Did not receive in a timely manner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4425" y="3934231"/>
            <a:ext cx="162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Other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04425" y="4264593"/>
            <a:ext cx="16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Unable to share feedback of complaint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32658" y="476013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4425" y="4760616"/>
            <a:ext cx="162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Not safe to access</a:t>
            </a:r>
            <a:endParaRPr lang="en-US" sz="1200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1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1950514" y="1360739"/>
            <a:ext cx="881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HOUSEHOLDS THAT REPORTED THAT THE AGENCY EXPLAINED HOW TO PROVIDE 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00" y="2619603"/>
            <a:ext cx="5799062" cy="304831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474932" y="5732769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20576" y="5732769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33287" y="573276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89507" y="573276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15579" y="5732769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37396" y="5732769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7565" y="5732769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03647" y="5760256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19114" y="573276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52640" y="252726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52107" y="252726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18707" y="299762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62633" y="236842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69279" y="225027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01023" y="297782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07589" y="240840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66168" y="240840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91806" y="26282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82%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32" y="2855901"/>
            <a:ext cx="5692730" cy="28110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258892" y="1540103"/>
            <a:ext cx="6399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HOUSEHOLDS SATISFIED WITH THE WAY AID WORKER GENERALLY BEHAVE IN THEIR AREA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932" y="5732769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1576" y="5732769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54287" y="573276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10507" y="573276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36579" y="5732769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58396" y="5732769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18565" y="5732769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24647" y="5760256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40114" y="573276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7596" y="278211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19783" y="255592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9140" y="248656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06258" y="292656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38445" y="271739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75313" y="300664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06351" y="305328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57107" y="253273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3045" y="331174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7120327" y="1547917"/>
            <a:ext cx="4616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rgbClr val="43476B"/>
                </a:solidFill>
              </a:rPr>
              <a:t>MAIN REASONS </a:t>
            </a:r>
            <a:r>
              <a:rPr lang="en-US" b="1" spc="600" dirty="0">
                <a:solidFill>
                  <a:srgbClr val="43476B"/>
                </a:solidFill>
              </a:rPr>
              <a:t>FOR NOT BEING SATISFIED WITH THE WAY AIDWORKERS BEHAVE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2880"/>
          <a:stretch/>
        </p:blipFill>
        <p:spPr>
          <a:xfrm>
            <a:off x="8634035" y="2842941"/>
            <a:ext cx="2666072" cy="24785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190864" y="283270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1014" y="36091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91014" y="408037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8068" y="484180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8416" y="2810529"/>
            <a:ext cx="196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When we give them feedback or make complaints, nothing changes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03562" y="3421210"/>
            <a:ext cx="237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They do not provide enough information about registration, eligibility, or distributions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0445" y="4083419"/>
            <a:ext cx="192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They do not listen to anyone in our community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0445" y="4692372"/>
            <a:ext cx="192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They do not speak to anyone in our community</a:t>
            </a:r>
            <a:endParaRPr lang="en-US" sz="1200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9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85" y="2378652"/>
            <a:ext cx="9437298" cy="25622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1932285" y="1540103"/>
            <a:ext cx="828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MAIN PRIORITY NEEDS OF THE HOUSEHOLD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1491544" y="5088192"/>
            <a:ext cx="578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Food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7165" y="197540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13308" y="5088192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Housing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6465" y="5088192"/>
            <a:ext cx="60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Health care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08010" y="5088192"/>
            <a:ext cx="8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Debt repayment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1093" y="5088192"/>
            <a:ext cx="104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Employment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39080" y="241071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1839" y="25044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04785" y="384200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7731" y="417683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6678" y="5088192"/>
            <a:ext cx="104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61" y="434424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5126" y="5088192"/>
            <a:ext cx="104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Hygiene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items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1764" y="446054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2647" y="455024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289" y="455024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2436" y="45847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16337" y="45847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7495" y="5088192"/>
            <a:ext cx="104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Water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2022" y="5088192"/>
            <a:ext cx="104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Electricity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312" y="5088192"/>
            <a:ext cx="104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Psychosocial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support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9699" y="5088192"/>
            <a:ext cx="104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79049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07" y="3345503"/>
            <a:ext cx="5646620" cy="2701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15" y="3256148"/>
            <a:ext cx="5660094" cy="28110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18685" y="1538350"/>
            <a:ext cx="6275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HOUSEHOLDS THAT KNOW HOW TO FILE A COMPLAINT AGAINST A STAFF OR FEEDBACK ON A HUMANITARIAN PROGRAM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479" y="6133016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4123" y="6133016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6834" y="613301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3054" y="613301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9126" y="6133016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0943" y="6133016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1112" y="6133016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7194" y="6160503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2661" y="6133016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0143" y="318235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8325" y="288875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2144" y="293451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18870" y="289949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4689" y="321313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0943" y="355168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1610" y="311782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7671" y="338560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9235" y="334550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6425947" y="1539023"/>
            <a:ext cx="548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HOUSEHOLDS THAT HAVE USED A COMPLAINT MECHANISM IN PAST 6 MONTHS.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61696" y="6133016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07340" y="6133016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20051" y="613301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76271" y="613301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02343" y="6133016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24160" y="6133016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84329" y="6133016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790411" y="6160503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05878" y="6133016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82181" y="395232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48368" y="389962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89680" y="41786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2087" y="424834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56043" y="40371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315806" y="379583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910614" y="40371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563718" y="41786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165185" y="297617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43%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90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GENDER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207727" y="1786504"/>
            <a:ext cx="494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LEGAL PROTECTION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237" y="2155836"/>
            <a:ext cx="5632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343A65"/>
                </a:solidFill>
              </a:rPr>
              <a:t>Rates of residency continue to decline, and </a:t>
            </a:r>
            <a:r>
              <a:rPr lang="en-US" sz="2000" b="1" dirty="0">
                <a:solidFill>
                  <a:srgbClr val="343A65"/>
                </a:solidFill>
              </a:rPr>
              <a:t>fewer women (15%) have residency than men (20%)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rgbClr val="343A65"/>
                </a:solidFill>
              </a:rPr>
              <a:t>Women (65%) are more likely to have UNHCR certificates </a:t>
            </a:r>
            <a:r>
              <a:rPr lang="en-US" sz="2000" dirty="0">
                <a:solidFill>
                  <a:srgbClr val="343A65"/>
                </a:solidFill>
              </a:rPr>
              <a:t>and men (41%) have sponsorships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1072738" y="3704688"/>
            <a:ext cx="494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b="1" spc="600" dirty="0">
                <a:solidFill>
                  <a:srgbClr val="43476B"/>
                </a:solidFill>
              </a:rPr>
              <a:t>ACCESS TO 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237" y="4122304"/>
            <a:ext cx="5490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343A65"/>
                </a:solidFill>
              </a:rPr>
              <a:t>Older people in FHH are more often </a:t>
            </a:r>
            <a:r>
              <a:rPr lang="en-US" sz="2000" b="1" dirty="0">
                <a:solidFill>
                  <a:srgbClr val="343A65"/>
                </a:solidFill>
              </a:rPr>
              <a:t>fully reliant on other household members</a:t>
            </a:r>
            <a:r>
              <a:rPr lang="en-US" sz="2000" dirty="0">
                <a:solidFill>
                  <a:srgbClr val="343A65"/>
                </a:solidFill>
              </a:rPr>
              <a:t> for information</a:t>
            </a:r>
            <a:endParaRPr lang="en-US" sz="2000" b="1" dirty="0">
              <a:solidFill>
                <a:srgbClr val="343A65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rgbClr val="343A65"/>
                </a:solidFill>
              </a:rPr>
              <a:t>22% of FHH report having no members with smartphones </a:t>
            </a:r>
            <a:r>
              <a:rPr lang="en-US" sz="2000" dirty="0">
                <a:solidFill>
                  <a:srgbClr val="343A65"/>
                </a:solidFill>
              </a:rPr>
              <a:t>compared to 8% of MHH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rgbClr val="343A65"/>
                </a:solidFill>
              </a:rPr>
              <a:t>FHH (39%) have less access to internet at home </a:t>
            </a:r>
            <a:r>
              <a:rPr lang="en-US" sz="2000" dirty="0">
                <a:solidFill>
                  <a:srgbClr val="343A65"/>
                </a:solidFill>
              </a:rPr>
              <a:t>than MHH (24%)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275C8A2-4AF3-45C0-AA7F-AD632FD8C0BD}"/>
              </a:ext>
            </a:extLst>
          </p:cNvPr>
          <p:cNvSpPr/>
          <p:nvPr/>
        </p:nvSpPr>
        <p:spPr>
          <a:xfrm>
            <a:off x="5350964" y="1781477"/>
            <a:ext cx="494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SAFETY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33315" y="2150809"/>
            <a:ext cx="51694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343A65"/>
                </a:solidFill>
              </a:rPr>
              <a:t>18% of HH total believe it’s unsafe for women and girls walking alone in the area at night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343A65"/>
                </a:solidFill>
              </a:rPr>
              <a:t>Main safety concerns for girls, women, boys and men were </a:t>
            </a:r>
            <a:r>
              <a:rPr lang="en-US" sz="2000" b="1" dirty="0">
                <a:solidFill>
                  <a:srgbClr val="343A65"/>
                </a:solidFill>
              </a:rPr>
              <a:t>1) bullying; 2) harassment;  3) robbery; 4) kidnapping </a:t>
            </a:r>
            <a:r>
              <a:rPr lang="en-US" sz="2000" dirty="0">
                <a:solidFill>
                  <a:srgbClr val="343A65"/>
                </a:solidFill>
              </a:rPr>
              <a:t>(no FHH/MHH or female/male respondent difference)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343A65"/>
                </a:solidFill>
              </a:rPr>
              <a:t>Female respondents (64%) more often said there were </a:t>
            </a:r>
            <a:r>
              <a:rPr lang="en-US" sz="2000" b="1" dirty="0">
                <a:solidFill>
                  <a:srgbClr val="343A65"/>
                </a:solidFill>
              </a:rPr>
              <a:t>no community tensions </a:t>
            </a:r>
            <a:r>
              <a:rPr lang="en-US" sz="2000" dirty="0">
                <a:solidFill>
                  <a:srgbClr val="343A65"/>
                </a:solidFill>
              </a:rPr>
              <a:t>than male respondents (56%), most of whom reported there were tensions over jobs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" y="1744043"/>
            <a:ext cx="507933" cy="463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3" y="3604226"/>
            <a:ext cx="541177" cy="5180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356" y="1658794"/>
            <a:ext cx="405505" cy="4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bg1"/>
                </a:solidFill>
              </a:rPr>
              <a:t>SHELTER</a:t>
            </a:r>
            <a:endParaRPr lang="en-GB" sz="4800" spc="60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SHELTER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2532348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7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04" y="1656355"/>
            <a:ext cx="5008844" cy="36475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3109" y="3664328"/>
            <a:ext cx="3692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</a:rPr>
              <a:t>Refugees still live in the same types of shelter</a:t>
            </a:r>
            <a:endParaRPr lang="en-US" sz="2000" dirty="0">
              <a:solidFill>
                <a:srgbClr val="343A65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35519" y="2025376"/>
            <a:ext cx="7370293" cy="4302852"/>
            <a:chOff x="8426025" y="2140134"/>
            <a:chExt cx="7370293" cy="4302852"/>
          </a:xfrm>
        </p:grpSpPr>
        <p:sp>
          <p:nvSpPr>
            <p:cNvPr id="26" name="TextBox 25"/>
            <p:cNvSpPr txBox="1"/>
            <p:nvPr/>
          </p:nvSpPr>
          <p:spPr>
            <a:xfrm>
              <a:off x="14618623" y="4580544"/>
              <a:ext cx="117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Non-Residential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26025" y="6165987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>
                <a:solidFill>
                  <a:srgbClr val="343A65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612661" y="4121869"/>
              <a:ext cx="118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Non-Permanent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26430" y="2140134"/>
              <a:ext cx="8699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Residential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262759" y="5494706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321259" y="5494706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97007" y="5494706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347472" y="5494706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365393" y="549536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2017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331946" y="5494706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260170" y="4636574"/>
            <a:ext cx="69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9686" y="4399981"/>
            <a:ext cx="69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15%</a:t>
            </a:r>
            <a:endParaRPr lang="en-GB" b="1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99707" y="3773806"/>
            <a:ext cx="84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5979" y="3821855"/>
            <a:ext cx="9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3115" y="3887152"/>
            <a:ext cx="69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2823" y="3941073"/>
            <a:ext cx="107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72D30"/>
                </a:solidFill>
              </a:rPr>
              <a:t>17%</a:t>
            </a:r>
            <a:endParaRPr lang="en-GB" b="1" dirty="0">
              <a:solidFill>
                <a:srgbClr val="472D3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5065" y="4604404"/>
            <a:ext cx="83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85664" y="4558119"/>
            <a:ext cx="6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4040" y="4621633"/>
            <a:ext cx="7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1054" y="1900669"/>
            <a:ext cx="39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72D30"/>
                </a:solidFill>
              </a:rPr>
              <a:t>66%</a:t>
            </a:r>
            <a:endParaRPr lang="en-GB" b="1" dirty="0">
              <a:solidFill>
                <a:srgbClr val="472D3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0768" y="1811457"/>
            <a:ext cx="39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69%</a:t>
            </a:r>
            <a:endParaRPr lang="en-GB" b="1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0481" y="1893272"/>
            <a:ext cx="39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9271" y="1647969"/>
            <a:ext cx="39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09620" y="1801933"/>
            <a:ext cx="1051783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23868" y="3736290"/>
            <a:ext cx="9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23973" y="1761730"/>
            <a:ext cx="1051783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62449" y="3748358"/>
            <a:ext cx="84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42011" y="4647363"/>
            <a:ext cx="7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10%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31" y="2811683"/>
            <a:ext cx="887365" cy="797941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SHELTER CATEGORIES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265" y="2556522"/>
            <a:ext cx="5105583" cy="253713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7290713" y="3146393"/>
            <a:ext cx="229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DC4"/>
                </a:solidFill>
                <a:cs typeface="Arial"/>
              </a:rPr>
              <a:t>176% </a:t>
            </a:r>
            <a:endParaRPr lang="en-GB" sz="2400" b="1" dirty="0">
              <a:solidFill>
                <a:srgbClr val="6B8DC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85193" y="4150201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274,500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5771" y="4118662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273,000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6603" y="4170392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267,000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5747" y="4170392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264,642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3579" y="3923103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312,798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0101" y="1929150"/>
            <a:ext cx="541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MONTHLY AVERAGE RENT IN LBP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PRICES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80861" y="2539233"/>
            <a:ext cx="138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863,155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51896" y="2895045"/>
            <a:ext cx="328338" cy="279087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255732" y="5131845"/>
            <a:ext cx="5501288" cy="279413"/>
            <a:chOff x="5787701" y="6349107"/>
            <a:chExt cx="5501288" cy="279413"/>
          </a:xfrm>
        </p:grpSpPr>
        <p:sp>
          <p:nvSpPr>
            <p:cNvPr id="73" name="TextBox 72"/>
            <p:cNvSpPr txBox="1"/>
            <p:nvPr/>
          </p:nvSpPr>
          <p:spPr>
            <a:xfrm>
              <a:off x="6762747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20918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7522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9755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8770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21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" y="1615699"/>
            <a:ext cx="472436" cy="5955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7AA156-BCB1-4F34-A9BF-8E15FF335899}"/>
              </a:ext>
            </a:extLst>
          </p:cNvPr>
          <p:cNvSpPr txBox="1"/>
          <p:nvPr/>
        </p:nvSpPr>
        <p:spPr>
          <a:xfrm>
            <a:off x="7210247" y="2906518"/>
            <a:ext cx="401804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00"/>
              </a:spcAft>
              <a:defRPr b="1" spc="600">
                <a:solidFill>
                  <a:srgbClr val="472D30"/>
                </a:solidFill>
              </a:defRPr>
            </a:lvl1pPr>
          </a:lstStyle>
          <a:p>
            <a:r>
              <a:rPr lang="en-US" dirty="0">
                <a:solidFill>
                  <a:srgbClr val="6B8DC4"/>
                </a:solidFill>
              </a:rPr>
              <a:t>FIELD DATA COLLECTION</a:t>
            </a:r>
          </a:p>
          <a:p>
            <a:r>
              <a:rPr lang="en-US" sz="2000" b="0" spc="0" dirty="0">
                <a:solidFill>
                  <a:srgbClr val="6B8DC4"/>
                </a:solidFill>
                <a:cs typeface="Arial"/>
              </a:rPr>
              <a:t>CARITAS | </a:t>
            </a:r>
            <a:r>
              <a:rPr lang="en-US" sz="2000" b="0" spc="0" dirty="0" err="1">
                <a:solidFill>
                  <a:srgbClr val="6B8DC4"/>
                </a:solidFill>
                <a:cs typeface="Arial"/>
              </a:rPr>
              <a:t>Makhzoumi</a:t>
            </a:r>
            <a:r>
              <a:rPr lang="en-US" sz="2000" b="0" spc="0" dirty="0">
                <a:solidFill>
                  <a:srgbClr val="6B8DC4"/>
                </a:solidFill>
                <a:cs typeface="Arial"/>
              </a:rPr>
              <a:t> Foundation</a:t>
            </a:r>
          </a:p>
          <a:p>
            <a:r>
              <a:rPr lang="en-US" sz="2000" b="0" spc="0" dirty="0">
                <a:solidFill>
                  <a:srgbClr val="6B8DC4"/>
                </a:solidFill>
                <a:cs typeface="Arial"/>
              </a:rPr>
              <a:t>World Vision International | SHIELD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0743" y="748206"/>
            <a:ext cx="276296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297340" y="2764053"/>
            <a:ext cx="4490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B8DC4"/>
                </a:solidFill>
                <a:cs typeface="Arial"/>
              </a:rPr>
              <a:t>Syrian households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966" y="2057889"/>
            <a:ext cx="1762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5,090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9825" y="1704735"/>
            <a:ext cx="1237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>
                <a:solidFill>
                  <a:srgbClr val="6B8DC4"/>
                </a:solidFill>
                <a:latin typeface="Calibri" charset="0"/>
              </a:rPr>
              <a:t>101</a:t>
            </a:r>
            <a:endParaRPr lang="en-US" sz="5400" dirty="0">
              <a:solidFill>
                <a:srgbClr val="6B8DC4"/>
              </a:solidFill>
              <a:latin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FIELD WORK (June –July)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METHODOLOGY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24991" y="3843658"/>
            <a:ext cx="4490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B8DC4"/>
                </a:solidFill>
                <a:cs typeface="Arial"/>
              </a:rPr>
              <a:t>Individuals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6750" y="3077063"/>
            <a:ext cx="2113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25,381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49024" y="2153733"/>
            <a:ext cx="230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5 to 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74033" y="1672556"/>
            <a:ext cx="223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182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27901" y="3342216"/>
            <a:ext cx="1942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weeks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40468" y="4087877"/>
            <a:ext cx="2992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B8DC4"/>
                </a:solidFill>
                <a:cs typeface="Arial"/>
              </a:rPr>
              <a:t>June / July</a:t>
            </a:r>
          </a:p>
          <a:p>
            <a:pPr algn="ctr"/>
            <a:endParaRPr lang="en-US" sz="20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4881" y="1544372"/>
            <a:ext cx="244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COMPLETED VISITS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4631" y="1527228"/>
            <a:ext cx="3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TEAMS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5565" y="1475989"/>
            <a:ext cx="33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ENUMERATORS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12942" y="1475989"/>
            <a:ext cx="248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HOUSEHOLD VISITS PER TEAM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00033" y="4735959"/>
            <a:ext cx="8270299" cy="1926582"/>
            <a:chOff x="1508366" y="4795412"/>
            <a:chExt cx="8270299" cy="192658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8366" y="4795412"/>
              <a:ext cx="7747999" cy="18294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2078249" y="4906112"/>
              <a:ext cx="77004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Two-stage cluster approach 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“30 x 7”: 30 clusters (PPS) per district, 7 households per cluster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165 cases per district was required, leading to a target of 4,950 cases nationally.</a:t>
              </a:r>
            </a:p>
            <a:p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 </a:t>
              </a:r>
            </a:p>
            <a:p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	• 50% estimated prevalence 		• 1.5 design effect </a:t>
              </a:r>
            </a:p>
            <a:p>
              <a:r>
                <a:rPr lang="en-US" sz="1600" dirty="0">
                  <a:solidFill>
                    <a:srgbClr val="43476B"/>
                  </a:solidFill>
                  <a:latin typeface="Calibri" charset="0"/>
                </a:rPr>
                <a:t>	• 10% precision 			• 5% margin of error</a:t>
              </a:r>
            </a:p>
            <a:p>
              <a:endParaRPr lang="en-US" sz="1600" dirty="0">
                <a:solidFill>
                  <a:srgbClr val="472D30"/>
                </a:solidFill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1061592" y="5479380"/>
              <a:ext cx="1515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b="1" spc="600" dirty="0">
                  <a:solidFill>
                    <a:srgbClr val="43476B"/>
                  </a:solidFill>
                </a:rPr>
                <a:t>SAMPLE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112942" y="2848447"/>
            <a:ext cx="96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6B8DC4"/>
                </a:solidFill>
                <a:cs typeface="Arial"/>
              </a:rPr>
              <a:t>per day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6219" y="2905742"/>
            <a:ext cx="287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DATA COLLECTION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68757" y="3332108"/>
            <a:ext cx="230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latin typeface="Calibri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16054" y="2411220"/>
            <a:ext cx="1480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B8DC4"/>
                </a:solidFill>
                <a:cs typeface="Arial"/>
              </a:rPr>
              <a:t>(2 per team)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078" y="1513596"/>
            <a:ext cx="432925" cy="604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907" y="1463938"/>
            <a:ext cx="641267" cy="7087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658" y="1560677"/>
            <a:ext cx="502503" cy="5766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384" y="2922030"/>
            <a:ext cx="527360" cy="691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0577" y="3000960"/>
            <a:ext cx="584322" cy="5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92954" y="3508212"/>
            <a:ext cx="3941355" cy="70999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95389" y="3940170"/>
            <a:ext cx="3077436" cy="70999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71225" y="4444195"/>
            <a:ext cx="2069387" cy="7099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60953" y="3678953"/>
            <a:ext cx="3599871" cy="70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96" y="2992645"/>
            <a:ext cx="10391491" cy="28500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200000">
            <a:off x="3480761" y="5067356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52,500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853892" y="5011176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85,500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231513" y="501117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75,000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604104" y="5005150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93,419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245202" y="4636519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204,000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585831" y="4610849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223,500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6955164" y="4636519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199,500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7344784" y="4482677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256,365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8968958" y="430265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328,500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9336468" y="430265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331,500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9703719" y="437810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300,000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10064696" y="4324057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314,230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943073" y="4798929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133,304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730731" y="4452176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272,092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10450829" y="4245909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368,103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08577" y="5940845"/>
            <a:ext cx="118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Non-Permanent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02054" y="5940845"/>
            <a:ext cx="117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Non-Residential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12623" y="5940845"/>
            <a:ext cx="869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Residential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83040" y="5940845"/>
            <a:ext cx="735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All Types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044382" y="2309534"/>
            <a:ext cx="229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DC4"/>
                </a:solidFill>
                <a:cs typeface="Arial"/>
              </a:rPr>
              <a:t>179% </a:t>
            </a:r>
            <a:endParaRPr lang="en-GB" sz="2400" b="1" dirty="0">
              <a:solidFill>
                <a:srgbClr val="6B8DC4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745523" y="1463363"/>
            <a:ext cx="229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DC4"/>
                </a:solidFill>
                <a:cs typeface="Arial"/>
              </a:rPr>
              <a:t>177% </a:t>
            </a:r>
            <a:endParaRPr lang="en-GB" sz="2400" b="1" dirty="0">
              <a:solidFill>
                <a:srgbClr val="6B8DC4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49365" y="1818883"/>
            <a:ext cx="229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DC4"/>
                </a:solidFill>
                <a:cs typeface="Arial"/>
              </a:rPr>
              <a:t>176% </a:t>
            </a:r>
            <a:endParaRPr lang="en-GB" sz="2400" b="1" dirty="0">
              <a:solidFill>
                <a:srgbClr val="6B8DC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11772" y="4423030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274,500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089314" y="4423030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273,000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448142" y="444055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267,000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813627" y="444055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264,642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2208639" y="430413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312,798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9820" y="1172909"/>
            <a:ext cx="4343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MONTHLY AVERAGE RENT IN LBP BY SHELTER TYPE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PRICES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2439417" y="2803590"/>
            <a:ext cx="138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863,155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5137664" y="4281108"/>
            <a:ext cx="140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324,013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957378" y="3121684"/>
            <a:ext cx="130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758,535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10631434" y="2306433"/>
            <a:ext cx="142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1,021,232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09479" y="3298094"/>
            <a:ext cx="229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DC4"/>
                </a:solidFill>
                <a:cs typeface="Arial"/>
              </a:rPr>
              <a:t>143% </a:t>
            </a:r>
            <a:endParaRPr lang="en-GB" sz="2400" b="1" dirty="0">
              <a:solidFill>
                <a:srgbClr val="6B8DC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810548" y="1567535"/>
            <a:ext cx="328338" cy="27908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14642" y="3017271"/>
            <a:ext cx="328338" cy="27908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267575" y="2035916"/>
            <a:ext cx="328338" cy="27908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967482" y="1159650"/>
            <a:ext cx="328338" cy="279087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858391" y="6387598"/>
            <a:ext cx="6026265" cy="279413"/>
            <a:chOff x="5262724" y="6349107"/>
            <a:chExt cx="6026265" cy="279413"/>
          </a:xfrm>
        </p:grpSpPr>
        <p:sp>
          <p:nvSpPr>
            <p:cNvPr id="73" name="TextBox 72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26442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2017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262724" y="6364773"/>
              <a:ext cx="261333" cy="261333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12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7084" y="4547984"/>
            <a:ext cx="1821228" cy="57991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67336" y="4178652"/>
            <a:ext cx="2505873" cy="57991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2795" y="4616109"/>
            <a:ext cx="1694941" cy="57991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46443" y="3509732"/>
            <a:ext cx="3745867" cy="57991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80604" y="4350286"/>
            <a:ext cx="2187710" cy="57991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61106" y="4178653"/>
            <a:ext cx="2505872" cy="57991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44273" y="3884352"/>
            <a:ext cx="3051433" cy="57991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07347" y="4111413"/>
            <a:ext cx="2630531" cy="57991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53828" y="4030123"/>
            <a:ext cx="2781221" cy="579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7" y="2929466"/>
            <a:ext cx="11809790" cy="2804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163" y="504919"/>
            <a:ext cx="496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MONTHLY AVERAGE RENT </a:t>
            </a:r>
            <a:r>
              <a:rPr lang="en-US" b="1" spc="600">
                <a:solidFill>
                  <a:srgbClr val="343A65"/>
                </a:solidFill>
              </a:rPr>
              <a:t>IN LBP BY GOVERNORATE</a:t>
            </a:r>
            <a:endParaRPr lang="en-US" b="1" spc="600" dirty="0">
              <a:solidFill>
                <a:srgbClr val="343A65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PRICES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9976" y="585025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56003" y="585025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98770" y="581193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09185" y="585025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2894" y="585025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05642" y="5850251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85254" y="5850251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Mount Lebanon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06326" y="585025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183420" y="585025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8231734" y="6282932"/>
            <a:ext cx="3764323" cy="276999"/>
            <a:chOff x="7524666" y="6364773"/>
            <a:chExt cx="3764323" cy="276999"/>
          </a:xfrm>
        </p:grpSpPr>
        <p:sp>
          <p:nvSpPr>
            <p:cNvPr id="103" name="TextBox 102"/>
            <p:cNvSpPr txBox="1"/>
            <p:nvPr/>
          </p:nvSpPr>
          <p:spPr>
            <a:xfrm>
              <a:off x="7769905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824211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-229395" y="4535461"/>
            <a:ext cx="110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266,254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6200000">
            <a:off x="17327" y="4535461"/>
            <a:ext cx="110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264,642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82507" y="4268918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312,798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873473" y="450538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173,191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1152032" y="4489053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182,097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1398540" y="448905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209,505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2224655" y="457372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129,985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2484999" y="4522918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133,864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2774363" y="448905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168,621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3576246" y="3921976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488,335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3823764" y="4006641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454,897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4085925" y="3810057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540,235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4917233" y="4489051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165,090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5173011" y="4489051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179,188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5458072" y="432287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238,532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6246361" y="432287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262,625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6499345" y="4268917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276,002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6768817" y="4268917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317,214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7611174" y="412721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365,262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7882588" y="409557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359,818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8132015" y="409557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402,553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8948293" y="4241354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302,075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9222989" y="426111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288,761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9488460" y="4180445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361,582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10302930" y="434860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283,721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10579434" y="4333188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271,869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10844905" y="4140772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364,084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327759" y="3242977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863,155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1954265" y="4189184"/>
            <a:ext cx="92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516,660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3027313" y="4055629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412,934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4359088" y="1996526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1,567,870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5719868" y="3556510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690,786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7070474" y="3125655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932,835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8397772" y="2733786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1,156,322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9745763" y="3095721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343A65"/>
                </a:solidFill>
              </a:rPr>
              <a:t>938,422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11095828" y="2994383"/>
            <a:ext cx="15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1,004,695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37517" y="2828523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8DC4"/>
                </a:solidFill>
                <a:cs typeface="Arial"/>
              </a:rPr>
              <a:t>176%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7249" y="2672256"/>
            <a:ext cx="225547" cy="191715"/>
          </a:xfrm>
          <a:prstGeom prst="rect">
            <a:avLst/>
          </a:prstGeom>
        </p:spPr>
      </p:pic>
      <p:sp>
        <p:nvSpPr>
          <p:cNvPr id="161" name="Rectangle 160"/>
          <p:cNvSpPr/>
          <p:nvPr/>
        </p:nvSpPr>
        <p:spPr>
          <a:xfrm>
            <a:off x="1973491" y="3516066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6B8DC4"/>
                </a:solidFill>
                <a:cs typeface="Arial"/>
              </a:rPr>
              <a:t>146</a:t>
            </a:r>
            <a:r>
              <a:rPr lang="en-US" sz="2000" b="1" dirty="0">
                <a:solidFill>
                  <a:srgbClr val="6B8DC4"/>
                </a:solidFill>
                <a:cs typeface="Arial"/>
              </a:rPr>
              <a:t>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223223" y="3359799"/>
            <a:ext cx="225547" cy="191715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>
          <a:xfrm>
            <a:off x="3329550" y="3679672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6B8DC4"/>
                </a:solidFill>
                <a:cs typeface="Arial"/>
              </a:rPr>
              <a:t>145%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79282" y="3523405"/>
            <a:ext cx="225547" cy="191715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4680310" y="1526645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8DC4"/>
                </a:solidFill>
                <a:cs typeface="Arial"/>
              </a:rPr>
              <a:t>211%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30042" y="1370378"/>
            <a:ext cx="225547" cy="191715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6024015" y="3141367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6B8DC4"/>
                </a:solidFill>
                <a:cs typeface="Arial"/>
              </a:rPr>
              <a:t>190%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73747" y="2985100"/>
            <a:ext cx="225547" cy="191715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7394315" y="2798835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8DC4"/>
                </a:solidFill>
                <a:cs typeface="Arial"/>
              </a:rPr>
              <a:t>194%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44047" y="2642568"/>
            <a:ext cx="225547" cy="191715"/>
          </a:xfrm>
          <a:prstGeom prst="rect">
            <a:avLst/>
          </a:prstGeom>
        </p:spPr>
      </p:pic>
      <p:sp>
        <p:nvSpPr>
          <p:cNvPr id="171" name="Rectangle 170"/>
          <p:cNvSpPr/>
          <p:nvPr/>
        </p:nvSpPr>
        <p:spPr>
          <a:xfrm>
            <a:off x="8727675" y="2242456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6B8DC4"/>
                </a:solidFill>
                <a:cs typeface="Arial"/>
              </a:rPr>
              <a:t>187%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77407" y="2086189"/>
            <a:ext cx="225547" cy="191715"/>
          </a:xfrm>
          <a:prstGeom prst="rect">
            <a:avLst/>
          </a:prstGeom>
        </p:spPr>
      </p:pic>
      <p:sp>
        <p:nvSpPr>
          <p:cNvPr id="173" name="Rectangle 172"/>
          <p:cNvSpPr/>
          <p:nvPr/>
        </p:nvSpPr>
        <p:spPr>
          <a:xfrm>
            <a:off x="10126761" y="2683836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8DC4"/>
                </a:solidFill>
                <a:cs typeface="Arial"/>
              </a:rPr>
              <a:t>160%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376493" y="2527569"/>
            <a:ext cx="225547" cy="191715"/>
          </a:xfrm>
          <a:prstGeom prst="rect">
            <a:avLst/>
          </a:prstGeom>
        </p:spPr>
      </p:pic>
      <p:sp>
        <p:nvSpPr>
          <p:cNvPr id="175" name="Rectangle 174"/>
          <p:cNvSpPr/>
          <p:nvPr/>
        </p:nvSpPr>
        <p:spPr>
          <a:xfrm>
            <a:off x="11366535" y="2505886"/>
            <a:ext cx="229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B8DC4"/>
                </a:solidFill>
                <a:cs typeface="Arial"/>
              </a:rPr>
              <a:t>176% </a:t>
            </a:r>
            <a:endParaRPr lang="en-GB" sz="2000" b="1" dirty="0">
              <a:solidFill>
                <a:srgbClr val="6B8DC4"/>
              </a:solidFill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616267" y="2349619"/>
            <a:ext cx="225547" cy="1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in US$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66322" y="1979850"/>
            <a:ext cx="5173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DISTRICTS WITH MORE THAN 5.5% HAVING A RENTAL AGREEMENT IN US$ 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620939" y="2945224"/>
            <a:ext cx="3473576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Keserwane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(8.6%)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Beirut (7.7%)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West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Bekaa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(5.7%)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Bent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Jbeil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(5.6%)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El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Minieh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Dennie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and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Zahle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(5.5%)</a:t>
            </a:r>
            <a:endParaRPr lang="en-US" sz="2400" dirty="0">
              <a:solidFill>
                <a:srgbClr val="343A65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6331530" y="1979850"/>
            <a:ext cx="5173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DISTRICTS WITH LESS THAN 2.1% HAVING A RENTAL AGREEMENT IN US$ 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892074" y="2905995"/>
            <a:ext cx="40523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Zgharta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(1.9%)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El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Batroun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(1.8%)</a:t>
            </a:r>
          </a:p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Jezzine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(1.7%)</a:t>
            </a:r>
          </a:p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Hasbaya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(0.8%)</a:t>
            </a:r>
          </a:p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Sour (0.7%)</a:t>
            </a:r>
          </a:p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Akkar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(0.5%)</a:t>
            </a:r>
          </a:p>
          <a:p>
            <a:pPr algn="ctr">
              <a:spcAft>
                <a:spcPts val="400"/>
              </a:spcAft>
            </a:pPr>
            <a:r>
              <a:rPr lang="en-US" sz="2400" dirty="0" err="1">
                <a:solidFill>
                  <a:srgbClr val="6B8DC4"/>
                </a:solidFill>
                <a:cs typeface="Arial"/>
              </a:rPr>
              <a:t>Bcharre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, El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Hermel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, El Koura and </a:t>
            </a:r>
            <a:r>
              <a:rPr lang="en-US" sz="2400" dirty="0" err="1">
                <a:solidFill>
                  <a:srgbClr val="6B8DC4"/>
                </a:solidFill>
                <a:cs typeface="Arial"/>
              </a:rPr>
              <a:t>Saida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 (0%)</a:t>
            </a:r>
            <a:endParaRPr lang="en-US" sz="2400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7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5826" y="1860832"/>
            <a:ext cx="604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% OF HOUSEHOLDS HAVING THEIR RENT AGREEMENT IN US$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in US$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62" y="3065183"/>
            <a:ext cx="5819710" cy="22433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72307" y="5418242"/>
            <a:ext cx="5692730" cy="461665"/>
            <a:chOff x="3474932" y="5732769"/>
            <a:chExt cx="5692730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3474932" y="5732769"/>
              <a:ext cx="486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Total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120576" y="5732769"/>
              <a:ext cx="539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343A65"/>
                  </a:solidFill>
                </a:rPr>
                <a:t>Akkar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33287" y="5732769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43A65"/>
                  </a:solidFill>
                </a:rPr>
                <a:t>Baalbek-</a:t>
              </a:r>
            </a:p>
            <a:p>
              <a:pPr algn="ctr"/>
              <a:r>
                <a:rPr lang="en-US" sz="1200" dirty="0">
                  <a:solidFill>
                    <a:srgbClr val="343A65"/>
                  </a:solidFill>
                </a:rPr>
                <a:t>El </a:t>
              </a:r>
              <a:r>
                <a:rPr lang="en-US" sz="1200" dirty="0" err="1">
                  <a:solidFill>
                    <a:srgbClr val="343A65"/>
                  </a:solidFill>
                </a:rPr>
                <a:t>Hermel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389507" y="5732769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Beirut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15579" y="5732769"/>
              <a:ext cx="560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err="1">
                  <a:solidFill>
                    <a:srgbClr val="343A65"/>
                  </a:solidFill>
                </a:rPr>
                <a:t>Bekaa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37396" y="5732769"/>
              <a:ext cx="84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343A65"/>
                  </a:solidFill>
                </a:rPr>
                <a:t>El </a:t>
              </a:r>
              <a:r>
                <a:rPr lang="en-US" sz="1200" dirty="0" err="1">
                  <a:solidFill>
                    <a:srgbClr val="343A65"/>
                  </a:solidFill>
                </a:rPr>
                <a:t>Nabatieh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97565" y="5732769"/>
              <a:ext cx="76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43A65"/>
                  </a:solidFill>
                </a:rPr>
                <a:t>Mount Lebanon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03647" y="5760256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343A65"/>
                  </a:solidFill>
                </a:rPr>
                <a:t>North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619114" y="5732769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South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472673" y="380120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41516" y="466661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783798" y="381753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465154" y="269585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096625" y="353489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738114" y="410017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405309" y="353489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057910" y="410017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614335" y="4795654"/>
            <a:ext cx="75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0.5%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55" y="3594766"/>
            <a:ext cx="3824005" cy="2315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339" y="42274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0546" y="319712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6104" y="379995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5844" y="379995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9451" y="501287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767" y="5974357"/>
            <a:ext cx="77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1 month late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2051" y="5974357"/>
            <a:ext cx="77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2 months late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1697" y="5974357"/>
            <a:ext cx="77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3 months late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5504" y="5974357"/>
            <a:ext cx="93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4 to 6 months late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1283" y="5974357"/>
            <a:ext cx="111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Late for more than 6 months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7009" y="1426929"/>
            <a:ext cx="3514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households are late in paying rent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6852" y="801867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52%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6853" y="2356792"/>
            <a:ext cx="496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rgbClr val="343A65"/>
                </a:solidFill>
              </a:rPr>
              <a:t>% OF HOUSEHOLDS WHO ARE LATE IN PAYING RENT</a:t>
            </a:r>
            <a:endParaRPr lang="en-US" b="1" spc="600" dirty="0">
              <a:solidFill>
                <a:srgbClr val="343A6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75" y="3556045"/>
            <a:ext cx="5722417" cy="24183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41063" y="6068650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6707" y="6068650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9418" y="606865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5638" y="606865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81710" y="6068650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03527" y="6068650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63696" y="6068650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69778" y="6096137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85245" y="6068650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11375" y="369522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0810" y="453820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04451" y="428303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4774" y="318671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1710" y="377958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1574" y="343068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78173" y="337137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18374" y="405658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63714" y="359491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92060" y="2356792"/>
            <a:ext cx="496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PERCENT OF RENT VALUE PAID IN THE PAST MONTH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10927" y="937529"/>
            <a:ext cx="525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Average Rental Debt: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81225" y="1304619"/>
            <a:ext cx="4260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6B8DC4"/>
                </a:solidFill>
                <a:cs typeface="Arial"/>
              </a:rPr>
              <a:t>2,485,555 LBP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612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2884" y="1554507"/>
            <a:ext cx="10590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400" dirty="0">
                <a:solidFill>
                  <a:srgbClr val="6B8DC4"/>
                </a:solidFill>
                <a:cs typeface="Arial"/>
              </a:rPr>
              <a:t>Monthly rental costs for all shelter types almost tripled </a:t>
            </a:r>
            <a:r>
              <a:rPr lang="en-US" sz="2400" dirty="0">
                <a:solidFill>
                  <a:srgbClr val="343A65"/>
                </a:solidFill>
              </a:rPr>
              <a:t>reaching an average of LBP 863,155 nationally, up from LBP 312,798 in 2021 or 176% increase.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RENTAL PRICES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12883" y="2608979"/>
            <a:ext cx="10590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dirty="0">
                <a:solidFill>
                  <a:srgbClr val="343A65"/>
                </a:solidFill>
              </a:rPr>
              <a:t>Increase in rent disparities between districts (and between governorates). The rent average in </a:t>
            </a:r>
            <a:r>
              <a:rPr lang="en-US" sz="2400" dirty="0" err="1">
                <a:solidFill>
                  <a:srgbClr val="343A65"/>
                </a:solidFill>
              </a:rPr>
              <a:t>Akkar</a:t>
            </a:r>
            <a:r>
              <a:rPr lang="en-US" sz="2400" dirty="0">
                <a:solidFill>
                  <a:srgbClr val="343A65"/>
                </a:solidFill>
              </a:rPr>
              <a:t> for example is 412,934 LBP compared to Beirut (1,567,871 LBP) – 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almost 1.1 million difference. </a:t>
            </a:r>
            <a:r>
              <a:rPr lang="en-US" sz="2400" dirty="0">
                <a:solidFill>
                  <a:srgbClr val="343A65"/>
                </a:solidFill>
              </a:rPr>
              <a:t>This will lead to very different poverty rates across the regions knowing that we use one SMEB – and poverty is expenditure based !</a:t>
            </a:r>
          </a:p>
        </p:txBody>
      </p:sp>
      <p:sp>
        <p:nvSpPr>
          <p:cNvPr id="90" name="Rectangle 89"/>
          <p:cNvSpPr/>
          <p:nvPr/>
        </p:nvSpPr>
        <p:spPr>
          <a:xfrm>
            <a:off x="912883" y="4402114"/>
            <a:ext cx="10590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6B8DC4"/>
                </a:solidFill>
                <a:cs typeface="Arial"/>
              </a:rPr>
              <a:t>96% have their value rent set in LBP </a:t>
            </a:r>
            <a:r>
              <a:rPr lang="en-US" sz="2400" dirty="0">
                <a:solidFill>
                  <a:srgbClr val="343A65"/>
                </a:solidFill>
              </a:rPr>
              <a:t>and 4% in USD. We might see more and more rents set in USD in the future (with the fluctuation of the Lira).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12883" y="5456586"/>
            <a:ext cx="10590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</a:rPr>
              <a:t>Households renting accommodation reported that the 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landlords increased twice the rent in the last 12 months.</a:t>
            </a:r>
            <a:r>
              <a:rPr lang="en-US" sz="2400" dirty="0">
                <a:solidFill>
                  <a:srgbClr val="343A65"/>
                </a:solidFill>
              </a:rPr>
              <a:t> The average increase (the last time the landlord increased) was 417,557 LBP.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00" y="706202"/>
            <a:ext cx="736567" cy="7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SHELTER CONDITIONS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40" y="3112420"/>
            <a:ext cx="2213731" cy="24904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13" y="3535416"/>
            <a:ext cx="771253" cy="6935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766" y="1996944"/>
            <a:ext cx="767107" cy="68980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333014" y="280623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2715" y="272654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30854" y="425963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0740" y="425963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8762" y="5662866"/>
            <a:ext cx="137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HHs living in overcrowded condition (&lt;4.5m</a:t>
            </a:r>
            <a:r>
              <a:rPr lang="en-US" sz="1200" baseline="30000" dirty="0">
                <a:solidFill>
                  <a:srgbClr val="343A65"/>
                </a:solidFill>
              </a:rPr>
              <a:t>2</a:t>
            </a:r>
            <a:r>
              <a:rPr lang="en-US" sz="1200" dirty="0">
                <a:solidFill>
                  <a:srgbClr val="343A65"/>
                </a:solidFill>
              </a:rPr>
              <a:t>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03345" y="5662866"/>
            <a:ext cx="158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HHs living in shelter that was dangerous, substandard or overcrowded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166" y="3112420"/>
            <a:ext cx="2908215" cy="2490475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580612" y="2029591"/>
            <a:ext cx="496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SHELTER CONDITIONS </a:t>
            </a:r>
            <a:r>
              <a:rPr lang="en-US" b="1" spc="600">
                <a:solidFill>
                  <a:srgbClr val="343A65"/>
                </a:solidFill>
              </a:rPr>
              <a:t>BY SHELTER TYPE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52181" y="369751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031121" y="311242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52181" y="526622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1121" y="510293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110430" y="523356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952181" y="489688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031121" y="407497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110430" y="404428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952181" y="450334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031121" y="339972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449837" y="5773038"/>
            <a:ext cx="158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Residential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545475" y="5773038"/>
            <a:ext cx="158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Non-Residential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661928" y="5773038"/>
            <a:ext cx="158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Non-Permanent</a:t>
            </a:r>
            <a:endParaRPr lang="en-US" sz="1200" dirty="0">
              <a:solidFill>
                <a:srgbClr val="343A65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4656900" y="6220180"/>
            <a:ext cx="7234977" cy="300445"/>
            <a:chOff x="1042822" y="6083215"/>
            <a:chExt cx="7234977" cy="300445"/>
          </a:xfrm>
        </p:grpSpPr>
        <p:grpSp>
          <p:nvGrpSpPr>
            <p:cNvPr id="139" name="Group 138"/>
            <p:cNvGrpSpPr/>
            <p:nvPr/>
          </p:nvGrpSpPr>
          <p:grpSpPr>
            <a:xfrm>
              <a:off x="1284954" y="6083215"/>
              <a:ext cx="6992845" cy="300445"/>
              <a:chOff x="8275319" y="6165987"/>
              <a:chExt cx="6992845" cy="300445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11439303" y="6173708"/>
                <a:ext cx="27028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Overcrowded with No adverse condition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0183281" y="6181653"/>
                <a:ext cx="9623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Substandard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426025" y="6165987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>
                  <a:solidFill>
                    <a:srgbClr val="273B57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4413891" y="6182861"/>
                <a:ext cx="854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Dangerous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275319" y="6189433"/>
                <a:ext cx="1513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No adverse condition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042822" y="6106713"/>
              <a:ext cx="6413026" cy="276947"/>
              <a:chOff x="5215289" y="5872085"/>
              <a:chExt cx="6413026" cy="276947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215289" y="5872085"/>
                <a:ext cx="261333" cy="261333"/>
              </a:xfrm>
              <a:prstGeom prst="rect">
                <a:avLst/>
              </a:prstGeom>
              <a:solidFill>
                <a:srgbClr val="B9D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128796" y="5872085"/>
                <a:ext cx="261333" cy="261333"/>
              </a:xfrm>
              <a:prstGeom prst="rect">
                <a:avLst/>
              </a:prstGeom>
              <a:solidFill>
                <a:srgbClr val="69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8392394" y="5887699"/>
                <a:ext cx="261333" cy="261333"/>
              </a:xfrm>
              <a:prstGeom prst="rect">
                <a:avLst/>
              </a:prstGeom>
              <a:solidFill>
                <a:srgbClr val="6B8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1366982" y="5885668"/>
                <a:ext cx="261333" cy="261333"/>
              </a:xfrm>
              <a:prstGeom prst="rect">
                <a:avLst/>
              </a:prstGeom>
              <a:solidFill>
                <a:srgbClr val="343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502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SHELTER CONDITIONS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234" y="2149635"/>
            <a:ext cx="5684099" cy="34668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80270" y="1403754"/>
            <a:ext cx="4964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SHELTER CONDITIONS BY GOVERNORATE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4932" y="5732769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0576" y="5732769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3287" y="573276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9507" y="573276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5579" y="5732769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7396" y="5732769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7565" y="5732769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03647" y="5760256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9114" y="573276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9616" y="519151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09616" y="431688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9616" y="355877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9616" y="282933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7661" y="519151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1332" y="301400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9283" y="227400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6849" y="282933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5579" y="246000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72531" y="282933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8913" y="264966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67492" y="301400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11197" y="267104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8862" y="450154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8862" y="387703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29283" y="524719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9283" y="388374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66%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9283" y="275763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56849" y="524719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56849" y="475639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6849" y="406170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5579" y="531906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5579" y="443103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5579" y="332797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89949" y="519151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23864" y="516657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76245" y="525632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64741" y="506252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8477" y="450107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45990" y="438706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69920" y="461570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27414" y="412743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88477" y="384438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7527" y="364832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7492" y="406841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35710" y="356010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2%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919080" y="6312503"/>
            <a:ext cx="7234977" cy="300445"/>
            <a:chOff x="1042822" y="6083215"/>
            <a:chExt cx="7234977" cy="300445"/>
          </a:xfrm>
        </p:grpSpPr>
        <p:grpSp>
          <p:nvGrpSpPr>
            <p:cNvPr id="70" name="Group 69"/>
            <p:cNvGrpSpPr/>
            <p:nvPr/>
          </p:nvGrpSpPr>
          <p:grpSpPr>
            <a:xfrm>
              <a:off x="1284954" y="6083215"/>
              <a:ext cx="6992845" cy="300445"/>
              <a:chOff x="8275319" y="6165987"/>
              <a:chExt cx="6992845" cy="30044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1439303" y="6173708"/>
                <a:ext cx="27028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Overcrowded with No adverse condition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183281" y="6181653"/>
                <a:ext cx="9623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Substandard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426025" y="6165987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>
                  <a:solidFill>
                    <a:srgbClr val="273B57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4413891" y="6182861"/>
                <a:ext cx="8542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Dangerous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275319" y="6189433"/>
                <a:ext cx="1513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No adverse condition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042822" y="6106713"/>
              <a:ext cx="6413026" cy="276947"/>
              <a:chOff x="5215289" y="5872085"/>
              <a:chExt cx="6413026" cy="27694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215289" y="5872085"/>
                <a:ext cx="261333" cy="261333"/>
              </a:xfrm>
              <a:prstGeom prst="rect">
                <a:avLst/>
              </a:prstGeom>
              <a:solidFill>
                <a:srgbClr val="B9D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128796" y="5872085"/>
                <a:ext cx="261333" cy="261333"/>
              </a:xfrm>
              <a:prstGeom prst="rect">
                <a:avLst/>
              </a:prstGeom>
              <a:solidFill>
                <a:srgbClr val="69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392394" y="5887699"/>
                <a:ext cx="261333" cy="261333"/>
              </a:xfrm>
              <a:prstGeom prst="rect">
                <a:avLst/>
              </a:prstGeom>
              <a:solidFill>
                <a:srgbClr val="6B8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366982" y="5885668"/>
                <a:ext cx="261333" cy="261333"/>
              </a:xfrm>
              <a:prstGeom prst="rect">
                <a:avLst/>
              </a:prstGeom>
              <a:solidFill>
                <a:srgbClr val="343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555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00743" y="756522"/>
            <a:ext cx="154009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GENDER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SHELTER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9450" y="235033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7284" y="264722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2855" y="310639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41%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7367" y="342823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32250" y="390027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99996" y="421319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2979" y="2529720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Living in tents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72979" y="3210143"/>
            <a:ext cx="137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Paying less than 700,000 </a:t>
            </a:r>
            <a:r>
              <a:rPr lang="en-US" sz="1200">
                <a:solidFill>
                  <a:srgbClr val="343A65"/>
                </a:solidFill>
              </a:rPr>
              <a:t>in rent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0820" y="3936198"/>
            <a:ext cx="178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Main reason for choosing accommodation is family 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68443" y="2408403"/>
            <a:ext cx="2653706" cy="3038918"/>
            <a:chOff x="8768443" y="2160000"/>
            <a:chExt cx="2653706" cy="30389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0000" y="2160000"/>
              <a:ext cx="2422149" cy="292215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768443" y="4468980"/>
              <a:ext cx="1925147" cy="72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339" y="5274014"/>
            <a:ext cx="211627" cy="211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925" y="4909735"/>
            <a:ext cx="207739" cy="2077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95740" y="4876332"/>
            <a:ext cx="1709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Male headed-household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83865" y="5234234"/>
            <a:ext cx="1846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Female headed-household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9692" y="2259565"/>
            <a:ext cx="644651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Like previous years, there is a high concentration of female-headed households living in tents in Baalbek-El </a:t>
            </a:r>
            <a:r>
              <a:rPr lang="en-US" sz="2000" dirty="0" err="1">
                <a:solidFill>
                  <a:srgbClr val="343A65"/>
                </a:solidFill>
              </a:rPr>
              <a:t>Hermel</a:t>
            </a:r>
            <a:r>
              <a:rPr lang="en-US" sz="2000" dirty="0">
                <a:solidFill>
                  <a:srgbClr val="343A65"/>
                </a:solidFill>
              </a:rPr>
              <a:t> and </a:t>
            </a:r>
            <a:r>
              <a:rPr lang="en-US" sz="2000" dirty="0" err="1">
                <a:solidFill>
                  <a:srgbClr val="343A65"/>
                </a:solidFill>
              </a:rPr>
              <a:t>Bekaa</a:t>
            </a:r>
            <a:r>
              <a:rPr lang="en-US" sz="2000" dirty="0">
                <a:solidFill>
                  <a:srgbClr val="343A65"/>
                </a:solidFill>
              </a:rPr>
              <a:t> governorates.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FHH more often choose to live in their accommodations, including in the ITS because they have family ties in the area.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FHH pay less rent on average than MHH.</a:t>
            </a:r>
          </a:p>
          <a:p>
            <a:pPr marL="342900" indent="-342900">
              <a:spcAft>
                <a:spcPts val="400"/>
              </a:spcAft>
              <a:buFont typeface="Arial" charset="0"/>
              <a:buChar char="•"/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43" y="2350338"/>
            <a:ext cx="442785" cy="3657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06" y="3658660"/>
            <a:ext cx="457331" cy="5187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93" y="4888451"/>
            <a:ext cx="487368" cy="4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91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bg1"/>
                </a:solidFill>
              </a:rPr>
              <a:t>SHELTER</a:t>
            </a:r>
            <a:endParaRPr lang="en-GB" sz="4800" spc="60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EVICTION AND MOBILITY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7621183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3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DEMOGRAPHICS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844498"/>
            <a:ext cx="4823537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32" y="3136722"/>
            <a:ext cx="3380249" cy="22892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EVICTION AND MOBILITY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00743" y="756522"/>
            <a:ext cx="4733866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62763" y="2600744"/>
            <a:ext cx="5760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EVICTION THREATS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EVICTION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1015" y="419528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9337" y="3921381"/>
            <a:ext cx="8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5.4%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4421" y="3075888"/>
            <a:ext cx="8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7.1%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2264" y="5649290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50169" y="5663357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15370" y="5649290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22441" y="3198106"/>
            <a:ext cx="52527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Were expected to leave within a month. </a:t>
            </a:r>
            <a:r>
              <a:rPr lang="en-US" sz="2000" dirty="0">
                <a:solidFill>
                  <a:srgbClr val="343A65"/>
                </a:solidFill>
                <a:latin typeface="Calibri" charset="0"/>
              </a:rPr>
              <a:t>Of them, </a:t>
            </a:r>
            <a:r>
              <a:rPr lang="en-US" sz="2000" dirty="0">
                <a:solidFill>
                  <a:srgbClr val="6B8DC4"/>
                </a:solidFill>
                <a:cs typeface="Arial"/>
              </a:rPr>
              <a:t>14%</a:t>
            </a:r>
            <a:r>
              <a:rPr lang="en-US" sz="2000" dirty="0">
                <a:solidFill>
                  <a:srgbClr val="343A65"/>
                </a:solidFill>
                <a:latin typeface="Calibri" charset="0"/>
              </a:rPr>
              <a:t> were expected to leave in a week.</a:t>
            </a:r>
          </a:p>
          <a:p>
            <a:pPr algn="ctr"/>
            <a:r>
              <a:rPr lang="en-US" sz="2000" dirty="0">
                <a:solidFill>
                  <a:srgbClr val="6B8DC4"/>
                </a:solidFill>
                <a:cs typeface="Arial"/>
              </a:rPr>
              <a:t>97% </a:t>
            </a:r>
            <a:r>
              <a:rPr lang="en-US" sz="2000" dirty="0">
                <a:solidFill>
                  <a:srgbClr val="343A65"/>
                </a:solidFill>
                <a:latin typeface="Calibri" charset="0"/>
              </a:rPr>
              <a:t>eviction notices were issued by landlord</a:t>
            </a:r>
          </a:p>
          <a:p>
            <a:pPr algn="ctr"/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42577" y="2573044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66%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9307" y="456461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247" y="5649290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04" y="2606501"/>
            <a:ext cx="640073" cy="64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019" y="1756702"/>
            <a:ext cx="593303" cy="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3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EVICTION AND MOBILITY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00743" y="756522"/>
            <a:ext cx="4733866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EVICTION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976" y="5115465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6003" y="5115465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8770" y="507715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9185" y="511546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2894" y="5115465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5642" y="5115465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85254" y="5115465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Mount Lebanon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06326" y="511546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83420" y="5115465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199239" y="5548146"/>
            <a:ext cx="3764323" cy="276999"/>
            <a:chOff x="7524666" y="6364773"/>
            <a:chExt cx="3764323" cy="276999"/>
          </a:xfrm>
        </p:grpSpPr>
        <p:sp>
          <p:nvSpPr>
            <p:cNvPr id="38" name="TextBox 37"/>
            <p:cNvSpPr txBox="1"/>
            <p:nvPr/>
          </p:nvSpPr>
          <p:spPr>
            <a:xfrm>
              <a:off x="7769905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24211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4" y="2465614"/>
            <a:ext cx="11767618" cy="261153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580823" y="1817869"/>
            <a:ext cx="7564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rgbClr val="343A65"/>
                </a:solidFill>
              </a:rPr>
              <a:t>EVICTION THREATS BY GOVERNORATE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084" y="377138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4132" y="377138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89167" y="377138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9178" y="377138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186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02357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388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07599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806326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69500" y="34020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52341" y="433277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01719" y="452598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02894" y="452598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71090" y="415664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13230" y="358671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2489" y="358671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455058" y="358671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125420" y="303271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37190" y="303271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99843" y="303271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68811" y="303271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82925" y="321453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34354" y="397198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49567" y="397198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</a:t>
            </a:r>
            <a:r>
              <a:rPr lang="en-US" b="1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161808" y="358671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88505" y="208220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14%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05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4D67F0F-31AB-4BB7-9E3A-AFBE0F035B07}"/>
              </a:ext>
            </a:extLst>
          </p:cNvPr>
          <p:cNvSpPr/>
          <p:nvPr/>
        </p:nvSpPr>
        <p:spPr>
          <a:xfrm>
            <a:off x="500338" y="1598257"/>
            <a:ext cx="4917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HOUSEHOLDS WHO MOVED ACCOMMODATION IN THE LAST 12 MONTHS</a:t>
            </a:r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94" y="2799630"/>
            <a:ext cx="3151136" cy="17564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84995" y="284984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72475" y="284984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15</a:t>
            </a:r>
            <a:r>
              <a:rPr lang="en-US" b="1" dirty="0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96459" y="382972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827" y="4537009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41337" y="4551076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26104" y="4537009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42" y="2981115"/>
            <a:ext cx="4545495" cy="16094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363582" y="266436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3585" y="279644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60664" y="261178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98936" y="377624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421136" y="349966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93428" y="352575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20575" y="363132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54293" y="393416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41572" y="408571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33550" y="4731547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Rent </a:t>
            </a:r>
            <a:r>
              <a:rPr lang="en-US" sz="1200">
                <a:solidFill>
                  <a:srgbClr val="343A65"/>
                </a:solidFill>
              </a:rPr>
              <a:t>too expensive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23369" y="4731547"/>
            <a:ext cx="137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Eviction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660320" y="4731547"/>
            <a:ext cx="137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Shelter and WASH conditions not acceptable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A4D67F0F-31AB-4BB7-9E3A-AFBE0F035B07}"/>
              </a:ext>
            </a:extLst>
          </p:cNvPr>
          <p:cNvSpPr/>
          <p:nvPr/>
        </p:nvSpPr>
        <p:spPr>
          <a:xfrm>
            <a:off x="6093146" y="1491869"/>
            <a:ext cx="5353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MAIN REASONS FOR CHANGING ACCOMMODATION IN THE PAST 12 MONTHS</a:t>
            </a:r>
            <a:r>
              <a:rPr lang="en-US" sz="2000" dirty="0"/>
              <a:t>*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4D67F0F-31AB-4BB7-9E3A-AFBE0F035B07}"/>
              </a:ext>
            </a:extLst>
          </p:cNvPr>
          <p:cNvSpPr/>
          <p:nvPr/>
        </p:nvSpPr>
        <p:spPr>
          <a:xfrm>
            <a:off x="6216489" y="5946988"/>
            <a:ext cx="5353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343A65"/>
                </a:solidFill>
              </a:rPr>
              <a:t>*(percentage out of households who changed accommodation)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EVICTION AND MOBILITY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00743" y="756522"/>
            <a:ext cx="4733866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MOBILITY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423664" y="5485600"/>
            <a:ext cx="2708726" cy="276999"/>
            <a:chOff x="8580263" y="6364773"/>
            <a:chExt cx="2708726" cy="276999"/>
          </a:xfrm>
        </p:grpSpPr>
        <p:sp>
          <p:nvSpPr>
            <p:cNvPr id="30" name="TextBox 29"/>
            <p:cNvSpPr txBox="1"/>
            <p:nvPr/>
          </p:nvSpPr>
          <p:spPr>
            <a:xfrm>
              <a:off x="8824211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287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EVICTION AND MOBILITY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00743" y="756522"/>
            <a:ext cx="4733866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MOBILITY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DF5CEBC-59BD-49F8-B4CA-1B8CBBE0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60" y="827798"/>
            <a:ext cx="5694508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2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bg1"/>
                </a:solidFill>
              </a:rPr>
              <a:t>SHELTER</a:t>
            </a:r>
            <a:endParaRPr lang="en-GB" sz="4800" spc="60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HEALTH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2201044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8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74" y="4361064"/>
            <a:ext cx="1808577" cy="18085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69" y="1560046"/>
            <a:ext cx="1775560" cy="17755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>
                <a:solidFill>
                  <a:srgbClr val="6FC4BF"/>
                </a:solidFill>
              </a:rPr>
              <a:t>HEALTH CARE - INDIVIDUALS</a:t>
            </a:r>
            <a:endParaRPr lang="en-US" sz="2400" b="1" spc="600" dirty="0">
              <a:solidFill>
                <a:srgbClr val="6FC4B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9610" y="3010933"/>
            <a:ext cx="4189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individuals had health problem that required health care in the last 3 month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62263" y="2385871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18%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828675" y="3976119"/>
            <a:ext cx="336883" cy="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57537" y="2546047"/>
            <a:ext cx="336883" cy="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65558" y="2546048"/>
            <a:ext cx="0" cy="2847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57537" y="5401090"/>
            <a:ext cx="336883" cy="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972018" y="1768291"/>
            <a:ext cx="1346662" cy="134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972017" y="1978783"/>
            <a:ext cx="134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90%</a:t>
            </a:r>
          </a:p>
          <a:p>
            <a:pPr algn="ctr"/>
            <a:r>
              <a:rPr lang="en-US" sz="1600" dirty="0">
                <a:solidFill>
                  <a:srgbClr val="343A65"/>
                </a:solidFill>
              </a:rPr>
              <a:t>primary health care</a:t>
            </a:r>
            <a:endParaRPr lang="en-GB" sz="1600" dirty="0">
              <a:solidFill>
                <a:srgbClr val="343A65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9610" y="4902460"/>
            <a:ext cx="418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received the required health care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62263" y="4277398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73%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022562" y="4592022"/>
            <a:ext cx="1346662" cy="134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022562" y="4809128"/>
            <a:ext cx="134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10</a:t>
            </a:r>
            <a:r>
              <a:rPr lang="en-US" sz="1600" b="1">
                <a:solidFill>
                  <a:srgbClr val="343A65"/>
                </a:solidFill>
              </a:rPr>
              <a:t>% </a:t>
            </a:r>
            <a:r>
              <a:rPr lang="en-US" sz="1600">
                <a:solidFill>
                  <a:srgbClr val="343A65"/>
                </a:solidFill>
              </a:rPr>
              <a:t>secondary health </a:t>
            </a:r>
            <a:r>
              <a:rPr lang="en-US" sz="1600" dirty="0">
                <a:solidFill>
                  <a:srgbClr val="343A65"/>
                </a:solidFill>
              </a:rPr>
              <a:t>care</a:t>
            </a:r>
            <a:endParaRPr lang="en-GB" sz="1600" dirty="0">
              <a:solidFill>
                <a:srgbClr val="343A65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796465" y="2455568"/>
            <a:ext cx="1058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796465" y="5278979"/>
            <a:ext cx="1058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544" y="1522940"/>
            <a:ext cx="1812664" cy="1812664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9404040" y="1768291"/>
            <a:ext cx="1346662" cy="134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404039" y="1870929"/>
            <a:ext cx="134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75%</a:t>
            </a:r>
          </a:p>
          <a:p>
            <a:pPr algn="ctr"/>
            <a:r>
              <a:rPr lang="en-US" sz="1600" dirty="0">
                <a:solidFill>
                  <a:srgbClr val="343A65"/>
                </a:solidFill>
              </a:rPr>
              <a:t>received the required health care</a:t>
            </a:r>
            <a:endParaRPr lang="en-GB" sz="1600" dirty="0">
              <a:solidFill>
                <a:srgbClr val="343A65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7534" y="4361064"/>
            <a:ext cx="1779674" cy="1779674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9404040" y="4577570"/>
            <a:ext cx="1346662" cy="134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9404039" y="4680208"/>
            <a:ext cx="134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60%</a:t>
            </a:r>
          </a:p>
          <a:p>
            <a:pPr algn="ctr"/>
            <a:r>
              <a:rPr lang="en-US" sz="1600" dirty="0">
                <a:solidFill>
                  <a:srgbClr val="343A65"/>
                </a:solidFill>
              </a:rPr>
              <a:t>received the required health care</a:t>
            </a:r>
            <a:endParaRPr lang="en-GB" sz="1600" dirty="0">
              <a:solidFill>
                <a:srgbClr val="343A65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70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5477" y="5959090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4590" y="5959090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5820" y="591140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7952" y="591587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40979" y="5901848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6233" y="5911407"/>
            <a:ext cx="81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2455" y="5930915"/>
            <a:ext cx="76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15053" y="593390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57645" y="5948015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51" y="2526196"/>
            <a:ext cx="6428934" cy="32840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5477" y="3345428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34590" y="3941348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8313" y="2123181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29%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8025" y="3395191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2524" y="3613540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5159" y="3505467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56299" y="3367111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14132" y="3967338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13%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55121" y="3275503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19%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98391" y="1510896"/>
            <a:ext cx="765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600">
                <a:solidFill>
                  <a:srgbClr val="343A65"/>
                </a:solidFill>
              </a:rPr>
              <a:t>INDIVIDUALS WITH HEALTH PROBLEMS AND NEEDED CARE DURING THE LAST 3 MONTHS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>
                <a:solidFill>
                  <a:srgbClr val="6FC4BF"/>
                </a:solidFill>
              </a:rPr>
              <a:t>HEALTH CARE - INDIVIDUALS</a:t>
            </a:r>
            <a:endParaRPr lang="en-US" sz="2400" b="1" spc="600" dirty="0">
              <a:solidFill>
                <a:srgbClr val="6FC4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27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500" y="2933985"/>
            <a:ext cx="6416343" cy="26651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7180" y="2942921"/>
            <a:ext cx="300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Government health center (PHC)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06452" y="2919917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38%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00090" y="2047330"/>
            <a:ext cx="615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rgbClr val="343A65"/>
                </a:solidFill>
              </a:rPr>
              <a:t>PLACES WHERE HEALTH CARE SERVICES WERE ACCESSED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>
                <a:solidFill>
                  <a:srgbClr val="6FC4BF"/>
                </a:solidFill>
              </a:rPr>
              <a:t>HEALTH CARE - INDIVIDUALS</a:t>
            </a:r>
            <a:endParaRPr lang="en-US" sz="2400" b="1" spc="600" dirty="0">
              <a:solidFill>
                <a:srgbClr val="6FC4B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50693" y="329974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21%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4858" y="368314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553" y="4045208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10%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5606" y="4453171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3390" y="4829176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2387" y="5236802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4674" y="3345910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Private clinic and other private </a:t>
            </a:r>
            <a:r>
              <a:rPr lang="en-US" sz="1200">
                <a:solidFill>
                  <a:srgbClr val="343A65"/>
                </a:solidFill>
              </a:rPr>
              <a:t>medical facility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4674" y="3725246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Pharmacy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4674" y="4107362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NGO clinic</a:t>
            </a:r>
            <a:r>
              <a:rPr lang="en-US" sz="1200">
                <a:solidFill>
                  <a:srgbClr val="343A65"/>
                </a:solidFill>
              </a:rPr>
              <a:t>, including UNRWA (PHC)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4674" y="4511858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Government hospital (SHC)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4674" y="4894993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Private hospital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4674" y="5291666"/>
            <a:ext cx="311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910189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HEALTH CARE - HOUSEHOLDS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25778" y="2827701"/>
            <a:ext cx="418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HHs have at least one member with a health issue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0162" y="2202639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48%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5778" y="4263020"/>
            <a:ext cx="418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Received the required health care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8431" y="3637958"/>
            <a:ext cx="22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6B8DC4"/>
                </a:solidFill>
                <a:cs typeface="Arial"/>
              </a:rPr>
              <a:t>79% 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52" y="2186491"/>
            <a:ext cx="657358" cy="6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4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26" y="2059804"/>
            <a:ext cx="3679053" cy="17878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36079" y="205980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63%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9241" y="2518888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36%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3711" y="296700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33%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5480" y="344582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342" y="2077806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Couldn't afford the cost of the medication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3248" y="2492088"/>
            <a:ext cx="3470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Couldn't afford doctor's visit to obtain prescription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7626" y="2933087"/>
            <a:ext cx="3326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Medication is not available in the health facility </a:t>
            </a:r>
            <a:r>
              <a:rPr lang="en-US" sz="1200" i="1" dirty="0">
                <a:solidFill>
                  <a:srgbClr val="343A65"/>
                </a:solidFill>
              </a:rPr>
              <a:t>(e.g. hospital, primary health care center)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4883" y="3505509"/>
            <a:ext cx="3182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Medication is not available in private pharmacy</a:t>
            </a:r>
            <a:endParaRPr lang="en-US" sz="1200" i="1" dirty="0">
              <a:solidFill>
                <a:srgbClr val="343A6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4613" y="1524516"/>
            <a:ext cx="690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MAIN BARRIERS TO ACCESS MEDICATIONS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77513" y="3663423"/>
            <a:ext cx="4322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cs typeface="Arial"/>
              </a:rPr>
              <a:t>have no barrier </a:t>
            </a:r>
            <a:r>
              <a:rPr lang="en-US" sz="2400">
                <a:solidFill>
                  <a:srgbClr val="343A65"/>
                </a:solidFill>
                <a:cs typeface="Arial"/>
              </a:rPr>
              <a:t>to access medication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15008" y="2872269"/>
            <a:ext cx="1382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6B8DC4"/>
                </a:solidFill>
                <a:cs typeface="Arial"/>
              </a:rPr>
              <a:t>11%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323" y="2799993"/>
            <a:ext cx="812884" cy="81288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985" y="4418873"/>
            <a:ext cx="7693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MAIN COPING MECHANISMS TO ADDRESS BARRIERS TO ACCESS MEDICATIONS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98" y="5144595"/>
            <a:ext cx="3398337" cy="134559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17094" y="5173239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Switched to substitutes / generics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5587521"/>
            <a:ext cx="3470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Borrowed money to afford medication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4378" y="6110211"/>
            <a:ext cx="3326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Rationed existing medication</a:t>
            </a:r>
            <a:endParaRPr lang="en-US" sz="1200" i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69235" y="5160637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50%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9654" y="5632724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43A65"/>
                </a:solidFill>
              </a:rPr>
              <a:t>35%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70066" y="6077595"/>
            <a:ext cx="11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25%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39801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12" y="3828451"/>
            <a:ext cx="2006080" cy="200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209" y="955565"/>
            <a:ext cx="1964970" cy="1964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43" y="955565"/>
            <a:ext cx="1924016" cy="1924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25" y="3213176"/>
            <a:ext cx="5332493" cy="2021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683" y="3129592"/>
            <a:ext cx="211627" cy="211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6508" y="3123215"/>
            <a:ext cx="207739" cy="207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DEMOGRAPHICS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237" y="807319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HOUSEHOLD COMPOSITION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0743" y="748206"/>
            <a:ext cx="289181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25705" y="2694913"/>
            <a:ext cx="47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 dirty="0">
                <a:solidFill>
                  <a:srgbClr val="43476B"/>
                </a:solidFill>
              </a:rPr>
              <a:t>AVERAGE HOUSEHOLD SIZE</a:t>
            </a:r>
            <a:endParaRPr lang="en-US" b="1" cap="none" spc="600" dirty="0">
              <a:solidFill>
                <a:srgbClr val="43476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4369" y="3135180"/>
            <a:ext cx="6212592" cy="1597578"/>
            <a:chOff x="107052" y="3030788"/>
            <a:chExt cx="6212592" cy="1597578"/>
          </a:xfrm>
        </p:grpSpPr>
        <p:sp>
          <p:nvSpPr>
            <p:cNvPr id="27" name="TextBox 26"/>
            <p:cNvSpPr txBox="1"/>
            <p:nvPr/>
          </p:nvSpPr>
          <p:spPr>
            <a:xfrm>
              <a:off x="107052" y="3030788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3476B"/>
                  </a:solidFill>
                </a:rPr>
                <a:t>5.3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9759" y="3577741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3476B"/>
                  </a:solidFill>
                </a:rPr>
                <a:t>5.1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2680" y="4259034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3476B"/>
                  </a:solidFill>
                </a:rPr>
                <a:t>4.9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09808" y="4259034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3476B"/>
                  </a:solidFill>
                </a:rPr>
                <a:t>4.9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23605" y="3947073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3476B"/>
                  </a:solidFill>
                </a:rPr>
                <a:t>5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96526" y="3933392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3476B"/>
                  </a:solidFill>
                </a:rPr>
                <a:t>5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59479" y="3662666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3476B"/>
                  </a:solidFill>
                </a:rPr>
                <a:t>5.1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66698" y="3933392"/>
              <a:ext cx="8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3476B"/>
                  </a:solidFill>
                </a:rPr>
                <a:t>5</a:t>
              </a:r>
              <a:endParaRPr lang="en-GB" b="1" dirty="0">
                <a:solidFill>
                  <a:srgbClr val="43476B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00862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32049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3476B"/>
                </a:solidFill>
              </a:rPr>
              <a:t>2020</a:t>
            </a:r>
            <a:endParaRPr lang="en-US" sz="1200" dirty="0">
              <a:solidFill>
                <a:srgbClr val="43476B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236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43476B"/>
                </a:solidFill>
              </a:rPr>
              <a:t>2019</a:t>
            </a:r>
            <a:endParaRPr lang="en-US" sz="1200" dirty="0">
              <a:solidFill>
                <a:srgbClr val="43476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8601" y="5144276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2018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33966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03715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2016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8632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1289" y="166773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3476B"/>
                </a:solidFill>
              </a:rPr>
              <a:t>Head of </a:t>
            </a:r>
          </a:p>
          <a:p>
            <a:pPr algn="ctr"/>
            <a:r>
              <a:rPr lang="en-US" sz="1400" b="1" dirty="0">
                <a:solidFill>
                  <a:srgbClr val="43476B"/>
                </a:solidFill>
              </a:rPr>
              <a:t>household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129671" y="1648508"/>
            <a:ext cx="133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3476B"/>
                </a:solidFill>
              </a:rPr>
              <a:t>Sex of individuals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79308" y="4669443"/>
            <a:ext cx="133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3476B"/>
                </a:solidFill>
              </a:rPr>
              <a:t>Age cohort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35807" y="110429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09334" y="249402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32406" y="183317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87215" y="184191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910416" y="480794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50059" y="4630287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74507" y="5973031"/>
            <a:ext cx="772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Above 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96128" y="5973031"/>
            <a:ext cx="76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Below 18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084323" y="308981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Male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798209" y="3089812"/>
            <a:ext cx="639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Female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16551" y="514427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2022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712635" y="6006850"/>
            <a:ext cx="217562" cy="217562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696196" y="6006850"/>
            <a:ext cx="217562" cy="217562"/>
          </a:xfrm>
          <a:prstGeom prst="rect">
            <a:avLst/>
          </a:prstGeom>
          <a:solidFill>
            <a:srgbClr val="3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222" y="1784063"/>
            <a:ext cx="839468" cy="7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8109" y="3716848"/>
            <a:ext cx="450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refugee children under age 2 suffered from at least one disease in the past 2 weeks </a:t>
            </a:r>
            <a:r>
              <a:rPr lang="en-US" sz="2400" dirty="0">
                <a:solidFill>
                  <a:srgbClr val="6B8DC4"/>
                </a:solidFill>
                <a:cs typeface="Arial"/>
              </a:rPr>
              <a:t>(similar to 2020 and 2021)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75216" y="2634893"/>
            <a:ext cx="1321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24%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48" y="2580839"/>
            <a:ext cx="570112" cy="823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793" y="2694415"/>
            <a:ext cx="2680196" cy="268019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339056" y="3167624"/>
            <a:ext cx="1717670" cy="17176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854964" y="438742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1314" y="412826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2106" y="307344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4737" y="236562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791230" y="3377308"/>
            <a:ext cx="1754051" cy="1501907"/>
            <a:chOff x="7524665" y="6364773"/>
            <a:chExt cx="1754051" cy="1501907"/>
          </a:xfrm>
        </p:grpSpPr>
        <p:sp>
          <p:nvSpPr>
            <p:cNvPr id="39" name="TextBox 38"/>
            <p:cNvSpPr txBox="1"/>
            <p:nvPr/>
          </p:nvSpPr>
          <p:spPr>
            <a:xfrm>
              <a:off x="7769905" y="6364773"/>
              <a:ext cx="1508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I didn’t get any doses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85998" y="6757609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1 dose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85998" y="7173645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 doses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24665" y="6773275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24665" y="7173645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85998" y="7589681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3 doses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24665" y="7589681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30037" y="1567323"/>
            <a:ext cx="526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NUMBER OF SHOTS FOR COVID 19 VACCINE AMONG REFUGEES*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59790" y="1051203"/>
            <a:ext cx="0" cy="479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18037" y="5570821"/>
            <a:ext cx="526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343A65"/>
                </a:solidFill>
              </a:rPr>
              <a:t>*Percentages calculated out of the number of individuals that are above 12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8572177" y="805910"/>
            <a:ext cx="1036165" cy="10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6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GENDER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HEALTH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67986" y="1440487"/>
            <a:ext cx="1346662" cy="1346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66234" y="1406649"/>
            <a:ext cx="5912845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Women were less likely to have had the COVID-19 vaccine. 30% of women compared with 38% of men had at least one shot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However, members of FHH (57%) were far more likely than MHH (46%) to have had at least one dose of the COVID-19 vaccine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23% of women 15-49 had given birth in the past year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Only half (54%) of women had had more than 4 antenatal care visits (WHO recommends 8).</a:t>
            </a:r>
          </a:p>
          <a:p>
            <a:pPr>
              <a:spcAft>
                <a:spcPts val="400"/>
              </a:spcAft>
            </a:pPr>
            <a:endParaRPr lang="en-US" sz="2000" dirty="0">
              <a:solidFill>
                <a:srgbClr val="343A65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343A65"/>
                </a:solidFill>
              </a:rPr>
              <a:t>Most (92%) of women had given birth in a health facility, but there was significant governorate variation.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3" r="5173"/>
          <a:stretch/>
        </p:blipFill>
        <p:spPr>
          <a:xfrm>
            <a:off x="6756400" y="2002253"/>
            <a:ext cx="5180787" cy="25692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81441" y="1862728"/>
            <a:ext cx="475320" cy="2847277"/>
            <a:chOff x="6625176" y="1862728"/>
            <a:chExt cx="475320" cy="2847277"/>
          </a:xfrm>
        </p:grpSpPr>
        <p:sp>
          <p:nvSpPr>
            <p:cNvPr id="34" name="Rectangle 33"/>
            <p:cNvSpPr/>
            <p:nvPr/>
          </p:nvSpPr>
          <p:spPr>
            <a:xfrm>
              <a:off x="6805189" y="4433006"/>
              <a:ext cx="2953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96808" y="4169870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10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96808" y="3926469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20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96808" y="3649471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30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6808" y="3396202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40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96808" y="3132377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50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96808" y="2875802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60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96808" y="2620280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70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96808" y="2369265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rgbClr val="343A65"/>
                  </a:solidFill>
                </a:rPr>
                <a:t>80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96808" y="2099880"/>
              <a:ext cx="4036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rgbClr val="343A65"/>
                  </a:solidFill>
                </a:rPr>
                <a:t>90</a:t>
              </a:r>
              <a:endParaRPr lang="en-US" sz="1200" dirty="0">
                <a:solidFill>
                  <a:srgbClr val="343A65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25176" y="1862728"/>
              <a:ext cx="4753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rgbClr val="343A65"/>
                  </a:solidFill>
                </a:rPr>
                <a:t>100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6914655" y="1393200"/>
            <a:ext cx="494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>
                <a:solidFill>
                  <a:srgbClr val="343A65"/>
                </a:solidFill>
              </a:rPr>
              <a:t>WHERE DID YOU GIVE BIRTH?</a:t>
            </a:r>
            <a:endParaRPr lang="en-US" b="1" spc="600" dirty="0">
              <a:solidFill>
                <a:srgbClr val="343A65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16548" y="5146804"/>
            <a:ext cx="4738486" cy="1169919"/>
            <a:chOff x="7524666" y="6364773"/>
            <a:chExt cx="4738486" cy="1169919"/>
          </a:xfrm>
        </p:grpSpPr>
        <p:sp>
          <p:nvSpPr>
            <p:cNvPr id="51" name="TextBox 50"/>
            <p:cNvSpPr txBox="1"/>
            <p:nvPr/>
          </p:nvSpPr>
          <p:spPr>
            <a:xfrm>
              <a:off x="7812109" y="6364773"/>
              <a:ext cx="3732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At home with non-professional care (traditional midwife)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84618" y="6803400"/>
              <a:ext cx="44785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At home with professional care (qualified or trained midwife, doctor)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02003" y="7257693"/>
              <a:ext cx="1289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In a health facility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540670" y="6803400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40670" y="725769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83728" y="1630583"/>
            <a:ext cx="643597" cy="64675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9" y="3991352"/>
            <a:ext cx="334837" cy="483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58" y="2787149"/>
            <a:ext cx="607213" cy="546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9325" y="4763881"/>
            <a:ext cx="406119" cy="6868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25" y="5833996"/>
            <a:ext cx="396909" cy="48272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73718" y="4582813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2581" y="4582813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20052" y="458281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57353" y="4582813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54432" y="4582813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26488" y="4582813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56069" y="4582813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21712" y="46103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476245" y="4582813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906703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>
                <a:solidFill>
                  <a:schemeClr val="bg1"/>
                </a:solidFill>
              </a:rPr>
              <a:t>SHELTER</a:t>
            </a:r>
            <a:endParaRPr lang="en-GB" sz="4800" spc="60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EDUCATION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3476753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54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1173235" y="309895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343A65"/>
                </a:solidFill>
              </a:rPr>
              <a:t>31%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3366" y="3172836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43A65"/>
                </a:solidFill>
              </a:rPr>
              <a:t>Cost of transportation</a:t>
            </a:r>
            <a:endParaRPr lang="en-US" sz="1200" dirty="0">
              <a:solidFill>
                <a:srgbClr val="343A6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9" y="2719853"/>
            <a:ext cx="6252844" cy="23182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4915" y="4034398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4520" y="4179006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16%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4125" y="4179006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16%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9870" y="4376986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23810" y="2409872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68%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2577" y="2374673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69%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43233" y="2469596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67%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40687" y="2951129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53%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9825" y="3943714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23%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3233" y="4002172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22%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7119" y="3745208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97835" y="3818728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27%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7616" y="5186607"/>
            <a:ext cx="54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3 to 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677" y="5155044"/>
            <a:ext cx="622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6 to 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17119" y="5155045"/>
            <a:ext cx="70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15 to 17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EDUCATION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00743" y="748206"/>
            <a:ext cx="212168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612066" y="4207709"/>
            <a:ext cx="750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343A65"/>
                </a:solidFill>
              </a:rPr>
              <a:t>15%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78551" y="3816314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343A65"/>
                </a:solidFill>
              </a:rPr>
              <a:t>27%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03040" y="2689986"/>
            <a:ext cx="6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60%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892391" y="5626044"/>
            <a:ext cx="4855276" cy="279413"/>
            <a:chOff x="6433713" y="6349107"/>
            <a:chExt cx="4855276" cy="279413"/>
          </a:xfrm>
        </p:grpSpPr>
        <p:sp>
          <p:nvSpPr>
            <p:cNvPr id="86" name="TextBox 85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6500CE8-718B-4BD3-A379-B75E331F58BC}"/>
              </a:ext>
            </a:extLst>
          </p:cNvPr>
          <p:cNvSpPr txBox="1"/>
          <p:nvPr/>
        </p:nvSpPr>
        <p:spPr>
          <a:xfrm>
            <a:off x="785824" y="1432947"/>
            <a:ext cx="551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ENROLMENT (2018-2020) AND ATTENDANCE (2021-2022) BY AGE GROUP</a:t>
            </a:r>
            <a:endParaRPr lang="en-GB" b="1" spc="600" dirty="0">
              <a:solidFill>
                <a:srgbClr val="343A65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ATTENDANCE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6500CE8-718B-4BD3-A379-B75E331F58BC}"/>
              </a:ext>
            </a:extLst>
          </p:cNvPr>
          <p:cNvSpPr txBox="1"/>
          <p:nvPr/>
        </p:nvSpPr>
        <p:spPr>
          <a:xfrm>
            <a:off x="6644086" y="2221796"/>
            <a:ext cx="551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 smtClean="0">
                <a:solidFill>
                  <a:srgbClr val="343A65"/>
                </a:solidFill>
              </a:rPr>
              <a:t>TOP REASONS FOR NOT ATTENDING (3-17)</a:t>
            </a:r>
            <a:endParaRPr lang="en-GB" b="1" spc="600" dirty="0">
              <a:solidFill>
                <a:srgbClr val="343A6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264" y="3145125"/>
            <a:ext cx="2800381" cy="192518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822967" y="352261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343A65"/>
                </a:solidFill>
              </a:rPr>
              <a:t>27%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56579" y="392301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343A65"/>
                </a:solidFill>
              </a:rPr>
              <a:t>22%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40084" y="433520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343A65"/>
                </a:solidFill>
              </a:rPr>
              <a:t>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42314" y="470539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</a:t>
            </a:r>
            <a:r>
              <a:rPr lang="en-US" b="1" dirty="0" smtClean="0">
                <a:solidFill>
                  <a:srgbClr val="343A65"/>
                </a:solidFill>
              </a:rPr>
              <a:t>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4086" y="3499828"/>
            <a:ext cx="178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43A65"/>
                </a:solidFill>
              </a:rPr>
              <a:t>Cost </a:t>
            </a:r>
            <a:r>
              <a:rPr lang="en-US" sz="1200" smtClean="0">
                <a:solidFill>
                  <a:srgbClr val="343A65"/>
                </a:solidFill>
              </a:rPr>
              <a:t>of educational materials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63366" y="3939226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mtClean="0">
                <a:solidFill>
                  <a:srgbClr val="343A65"/>
                </a:solidFill>
              </a:rPr>
              <a:t>Due to work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44086" y="4279782"/>
            <a:ext cx="178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43A65"/>
                </a:solidFill>
              </a:rPr>
              <a:t>School or curriculum difficulties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63366" y="4733305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343A65"/>
                </a:solidFill>
              </a:rPr>
              <a:t>Due to marriage</a:t>
            </a:r>
            <a:endParaRPr lang="en-US" sz="1200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0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7" y="3170914"/>
            <a:ext cx="11210861" cy="21148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00CE8-718B-4BD3-A379-B75E331F58BC}"/>
              </a:ext>
            </a:extLst>
          </p:cNvPr>
          <p:cNvSpPr txBox="1"/>
          <p:nvPr/>
        </p:nvSpPr>
        <p:spPr>
          <a:xfrm>
            <a:off x="2925365" y="1433753"/>
            <a:ext cx="69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ATTENDANCE (SCHOOL YEAR 2021-2022) BY GOVERNORATE</a:t>
            </a:r>
            <a:endParaRPr lang="en-GB" b="1" spc="600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3262" y="456845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15%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EDUCATION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00743" y="748206"/>
            <a:ext cx="212168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1049702" y="5945152"/>
            <a:ext cx="70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18 to 24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960677" y="5945152"/>
            <a:ext cx="622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6 to 14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967790" y="5945152"/>
            <a:ext cx="701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15 to 17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804463" y="5958404"/>
            <a:ext cx="261333" cy="261333"/>
          </a:xfrm>
          <a:prstGeom prst="rect">
            <a:avLst/>
          </a:prstGeom>
          <a:solidFill>
            <a:srgbClr val="B9D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759373" y="5958404"/>
            <a:ext cx="261333" cy="261333"/>
          </a:xfrm>
          <a:prstGeom prst="rect">
            <a:avLst/>
          </a:prstGeom>
          <a:solidFill>
            <a:srgbClr val="69C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731782" y="5958404"/>
            <a:ext cx="261333" cy="261333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7941276" y="5945152"/>
            <a:ext cx="54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3 to 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1941" y="5315946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59680" y="5315946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1718" y="527763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56454" y="531594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7028" y="5315946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9891" y="5315946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8263" y="5315946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17782" y="5315946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948375" y="5315946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368" y="319273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60%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2643" y="420067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27%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1771" y="4776636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</a:t>
            </a:r>
            <a:r>
              <a:rPr lang="en-US" sz="1400" b="1" dirty="0" smtClean="0">
                <a:solidFill>
                  <a:srgbClr val="343A65"/>
                </a:solidFill>
              </a:rPr>
              <a:t>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31673" y="4472467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18%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16246" y="311568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63%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09485" y="4062154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32%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37891" y="474563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88818" y="319273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60%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92678" y="4827467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</a:t>
            </a:r>
            <a:r>
              <a:rPr lang="en-US" sz="1400" b="1" smtClean="0">
                <a:solidFill>
                  <a:srgbClr val="343A65"/>
                </a:solidFill>
              </a:rPr>
              <a:t>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88848" y="444524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19%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77208" y="2904702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70%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9443" y="369715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43%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67174" y="3500507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50%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35542" y="4328392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22%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65523" y="4772806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31880" y="446912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18%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40759" y="2934655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68%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19123" y="4013585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32%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56455" y="465497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10%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10966" y="4522244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16%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96657" y="3130108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62%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492622" y="420733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27%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07600" y="475302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986528" y="472220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274649" y="473194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343A65"/>
                </a:solidFill>
              </a:rPr>
              <a:t>9</a:t>
            </a:r>
            <a:r>
              <a:rPr lang="en-US" sz="1400" b="1" smtClean="0">
                <a:solidFill>
                  <a:srgbClr val="343A65"/>
                </a:solidFill>
              </a:rPr>
              <a:t>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99876" y="450975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17%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83016" y="4565906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15%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486813" y="313071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62%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745107" y="310300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63%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037141" y="417814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27%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762105" y="4115565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29%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694701" y="5952984"/>
            <a:ext cx="261333" cy="261333"/>
          </a:xfrm>
          <a:prstGeom prst="rect">
            <a:avLst/>
          </a:prstGeom>
          <a:solidFill>
            <a:srgbClr val="3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ATTENDANCE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91958" y="4568453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15%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88025" y="4200670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343A65"/>
                </a:solidFill>
              </a:rPr>
              <a:t>27%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73079" y="474563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72752" y="4745639"/>
            <a:ext cx="69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43A65"/>
                </a:solidFill>
              </a:rPr>
              <a:t>9%</a:t>
            </a:r>
            <a:endParaRPr lang="en-GB" sz="14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98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EDUCATION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00743" y="748206"/>
            <a:ext cx="212168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ATTITUDES TOWARDS SCHOOL SAFETY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14476" y="4960492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2289" y="4960492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19358" y="49558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11563" y="496049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25858" y="4960492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45696" y="4960492"/>
            <a:ext cx="75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</a:t>
            </a:r>
          </a:p>
          <a:p>
            <a:pPr algn="ctr"/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68620" y="4960492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Lebanon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355645" y="496049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064922" y="496049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728" y="2447870"/>
            <a:ext cx="6013742" cy="2452042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512712" y="3146932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66344" y="2085046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30%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863602" y="3890238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68550" y="2644552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260931" y="3146932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935392" y="3644490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665445" y="3550159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316982" y="2917465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20%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40792" y="3390162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19056" y="3782996"/>
            <a:ext cx="3338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households think their child’s school is unsafe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23158" y="3073513"/>
            <a:ext cx="410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2000263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1022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ECONOMIC VULNERABILITY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8330062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1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70" y="3140238"/>
            <a:ext cx="2233535" cy="2233535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flipV="1">
            <a:off x="500743" y="748206"/>
            <a:ext cx="507864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ECONOMIC VULNERABILITY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1026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ECONOMIC CAPACITY TO MEET ESSENTIAL NEEDS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6120835" y="1735204"/>
            <a:ext cx="498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EXCLUDING VALUE OF ASSISTANCE AND CREDIT EXPENDITURES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1583553" y="1739237"/>
            <a:ext cx="440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EXCLUDING VALUE OF ASSISTANCE AND INCLUDING VALUE OF CREDIT EXPENDITURES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7046"/>
          <a:stretch/>
        </p:blipFill>
        <p:spPr>
          <a:xfrm>
            <a:off x="890833" y="3140238"/>
            <a:ext cx="4016405" cy="223353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011750" y="478735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37499" y="327233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6757" y="439064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62778" y="376583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58960" y="5808119"/>
            <a:ext cx="13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% HH Above SMEB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28394" y="5808119"/>
            <a:ext cx="2185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% HH Below SMEB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80694" y="5815951"/>
            <a:ext cx="261333" cy="261333"/>
          </a:xfrm>
          <a:prstGeom prst="rect">
            <a:avLst/>
          </a:prstGeom>
          <a:solidFill>
            <a:srgbClr val="B9D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67061" y="5823785"/>
            <a:ext cx="261333" cy="261333"/>
          </a:xfrm>
          <a:prstGeom prst="rect">
            <a:avLst/>
          </a:prstGeom>
          <a:solidFill>
            <a:srgbClr val="69C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461385" y="3928897"/>
            <a:ext cx="3624418" cy="271611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743" y="748206"/>
            <a:ext cx="507864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ECONOMIC VULNERABILITY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1026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EXPENDITURES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2070735" y="1528835"/>
            <a:ext cx="43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EXPENDITURES SHARE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47" y="2053166"/>
            <a:ext cx="4932300" cy="4652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4156" y="203623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33" y="244783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933" y="282036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5271" y="397971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2046" y="437938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2046" y="476972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7380" y="516628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7380" y="553356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3463" y="595318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3463" y="630954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98329" y="2053166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Food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98329" y="2477923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Gas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98329" y="2866530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98329" y="3291425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Hygiene/NFI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98329" y="3664791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Electricity: Total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98329" y="4025878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Medication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98329" y="4409858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Water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98329" y="4803358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Transportation, fuel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98329" y="5209851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Tobacco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98329" y="5588597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Health services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98329" y="5988356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Communication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98329" y="6372804"/>
            <a:ext cx="166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Other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665DC93-1372-4BEA-A430-6258FC12C91E}"/>
              </a:ext>
            </a:extLst>
          </p:cNvPr>
          <p:cNvSpPr txBox="1"/>
          <p:nvPr/>
        </p:nvSpPr>
        <p:spPr>
          <a:xfrm>
            <a:off x="7366571" y="596696"/>
            <a:ext cx="3760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43A65"/>
                </a:solidFill>
                <a:latin typeface="Calibri" charset="0"/>
              </a:rPr>
              <a:t>Average Expenditures per capita per month  (cash &amp; credit) : </a:t>
            </a:r>
            <a:r>
              <a:rPr lang="en-GB" sz="4400" dirty="0">
                <a:solidFill>
                  <a:srgbClr val="6B8DC4"/>
                </a:solidFill>
                <a:cs typeface="Arial"/>
              </a:rPr>
              <a:t>1,575,613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FEE324F-0AD5-429D-B864-138273D6BF18}"/>
              </a:ext>
            </a:extLst>
          </p:cNvPr>
          <p:cNvSpPr txBox="1"/>
          <p:nvPr/>
        </p:nvSpPr>
        <p:spPr>
          <a:xfrm>
            <a:off x="7462291" y="4414369"/>
            <a:ext cx="3664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charset="0"/>
              </a:rPr>
              <a:t>Food </a:t>
            </a:r>
            <a:r>
              <a:rPr lang="en-GB" dirty="0">
                <a:solidFill>
                  <a:schemeClr val="bg1"/>
                </a:solidFill>
                <a:cs typeface="Arial"/>
              </a:rPr>
              <a:t>51%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, Rent </a:t>
            </a:r>
            <a:r>
              <a:rPr lang="en-GB" dirty="0">
                <a:solidFill>
                  <a:schemeClr val="bg1"/>
                </a:solidFill>
                <a:cs typeface="Arial"/>
              </a:rPr>
              <a:t>10%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, NFI </a:t>
            </a:r>
            <a:r>
              <a:rPr lang="en-GB" dirty="0">
                <a:solidFill>
                  <a:schemeClr val="bg1"/>
                </a:solidFill>
                <a:cs typeface="Arial"/>
              </a:rPr>
              <a:t>10%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, Gaz </a:t>
            </a:r>
            <a:r>
              <a:rPr lang="en-GB" dirty="0">
                <a:solidFill>
                  <a:schemeClr val="bg1"/>
                </a:solidFill>
                <a:cs typeface="Arial"/>
              </a:rPr>
              <a:t>2%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, Health &amp; Medication </a:t>
            </a:r>
            <a:r>
              <a:rPr lang="en-GB" dirty="0">
                <a:solidFill>
                  <a:schemeClr val="bg1"/>
                </a:solidFill>
                <a:cs typeface="Arial"/>
              </a:rPr>
              <a:t>8%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, Electricity </a:t>
            </a:r>
            <a:r>
              <a:rPr lang="en-GB" dirty="0">
                <a:solidFill>
                  <a:schemeClr val="bg1"/>
                </a:solidFill>
                <a:cs typeface="Arial"/>
              </a:rPr>
              <a:t>4%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 (</a:t>
            </a:r>
            <a:r>
              <a:rPr lang="en-GB" dirty="0">
                <a:solidFill>
                  <a:schemeClr val="bg1"/>
                </a:solidFill>
                <a:cs typeface="Arial"/>
              </a:rPr>
              <a:t>3% 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Generator</a:t>
            </a:r>
            <a:r>
              <a:rPr lang="en-GB" dirty="0">
                <a:solidFill>
                  <a:schemeClr val="bg1"/>
                </a:solidFill>
              </a:rPr>
              <a:t>), 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Communication </a:t>
            </a:r>
            <a:r>
              <a:rPr lang="en-GB" dirty="0">
                <a:solidFill>
                  <a:schemeClr val="bg1"/>
                </a:solidFill>
                <a:cs typeface="Arial"/>
              </a:rPr>
              <a:t>3%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charset="0"/>
              </a:rPr>
              <a:t>Average expenditures per capita per month 2021: </a:t>
            </a:r>
            <a:r>
              <a:rPr lang="en-GB" dirty="0">
                <a:solidFill>
                  <a:schemeClr val="bg1"/>
                </a:solidFill>
                <a:cs typeface="Arial"/>
              </a:rPr>
              <a:t>316,129 LBP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28433" y="2145684"/>
            <a:ext cx="37573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343A65"/>
                </a:solidFill>
                <a:latin typeface="Calibri" charset="0"/>
              </a:rPr>
              <a:t>Average Expenditure per capita per month cash only: </a:t>
            </a:r>
          </a:p>
          <a:p>
            <a:pPr algn="ctr"/>
            <a:r>
              <a:rPr lang="en-GB" sz="4400" dirty="0">
                <a:solidFill>
                  <a:srgbClr val="6B8DC4"/>
                </a:solidFill>
                <a:cs typeface="Arial"/>
              </a:rPr>
              <a:t>1,179,961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724325" y="3962763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Arial"/>
              </a:rPr>
              <a:t>In 2021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19933" y="322571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9933" y="359824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0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07" y="2216000"/>
            <a:ext cx="4204747" cy="277826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808815" y="1534353"/>
            <a:ext cx="452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FOOD EXPENDITURE SHARE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00743" y="748206"/>
            <a:ext cx="293177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ECONOMIC VULNERABILITY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8168" y="39313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8168" y="26641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48168" y="230211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48168" y="210356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330" y="39313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9330" y="293172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9330" y="236352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9330" y="212063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2603" y="417229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02603" y="303352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2603" y="23916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2603" y="214108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42760" y="221841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30204" y="265225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7284" y="353131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42760" y="445433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27%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8385" y="5554893"/>
            <a:ext cx="5607781" cy="302022"/>
            <a:chOff x="3869121" y="5713919"/>
            <a:chExt cx="5607781" cy="302022"/>
          </a:xfrm>
        </p:grpSpPr>
        <p:grpSp>
          <p:nvGrpSpPr>
            <p:cNvPr id="57" name="Group 56"/>
            <p:cNvGrpSpPr/>
            <p:nvPr/>
          </p:nvGrpSpPr>
          <p:grpSpPr>
            <a:xfrm>
              <a:off x="3869121" y="5713919"/>
              <a:ext cx="4077750" cy="276999"/>
              <a:chOff x="6727409" y="6351521"/>
              <a:chExt cx="4077750" cy="27699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972648" y="6351521"/>
                <a:ext cx="8206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&lt;50% Low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03329" y="6351521"/>
                <a:ext cx="12186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50-65% Medium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830212" y="6351521"/>
                <a:ext cx="9749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66-75% High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27409" y="6364773"/>
                <a:ext cx="261333" cy="261333"/>
              </a:xfrm>
              <a:prstGeom prst="rect">
                <a:avLst/>
              </a:prstGeom>
              <a:solidFill>
                <a:srgbClr val="B9D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959381" y="6364773"/>
                <a:ext cx="261333" cy="261333"/>
              </a:xfrm>
              <a:prstGeom prst="rect">
                <a:avLst/>
              </a:prstGeom>
              <a:solidFill>
                <a:srgbClr val="69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568879" y="6364773"/>
                <a:ext cx="261333" cy="261333"/>
              </a:xfrm>
              <a:prstGeom prst="rect">
                <a:avLst/>
              </a:prstGeom>
              <a:solidFill>
                <a:srgbClr val="6B8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8330947" y="5738942"/>
              <a:ext cx="1145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&gt;75% Very high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101936" y="5726491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8C1239B-681C-4B78-8171-584E33E452CF}"/>
              </a:ext>
            </a:extLst>
          </p:cNvPr>
          <p:cNvSpPr txBox="1"/>
          <p:nvPr/>
        </p:nvSpPr>
        <p:spPr>
          <a:xfrm>
            <a:off x="8499115" y="3282296"/>
            <a:ext cx="26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with Medium to Very high food expenditure share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058690" y="2641591"/>
            <a:ext cx="3900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73%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49" y="2264908"/>
            <a:ext cx="930417" cy="195387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4238182" y="509366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69623" y="509366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447585" y="5075325"/>
            <a:ext cx="5532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85400" y="509366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2019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A0877ACA-23CE-4D79-BD97-773386E55B21}"/>
              </a:ext>
            </a:extLst>
          </p:cNvPr>
          <p:cNvCxnSpPr/>
          <p:nvPr/>
        </p:nvCxnSpPr>
        <p:spPr>
          <a:xfrm flipV="1">
            <a:off x="500743" y="748206"/>
            <a:ext cx="507864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90B60C5-82A4-4047-AEB4-6777354AD1B2}"/>
              </a:ext>
            </a:extLst>
          </p:cNvPr>
          <p:cNvSpPr txBox="1"/>
          <p:nvPr/>
        </p:nvSpPr>
        <p:spPr>
          <a:xfrm>
            <a:off x="443023" y="94568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600" dirty="0">
                <a:solidFill>
                  <a:srgbClr val="6FC4BF"/>
                </a:solidFill>
              </a:rPr>
              <a:t>FOOD EXPENDITURES </a:t>
            </a:r>
          </a:p>
        </p:txBody>
      </p:sp>
    </p:spTree>
    <p:extLst>
      <p:ext uri="{BB962C8B-B14F-4D97-AF65-F5344CB8AC3E}">
        <p14:creationId xmlns:p14="http://schemas.microsoft.com/office/powerpoint/2010/main" val="45404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43" y="3000132"/>
            <a:ext cx="2477907" cy="219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DEMOGRAPHICS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237" y="807319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DISABILITY AND SPECIFIC NEEDS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0743" y="748206"/>
            <a:ext cx="289181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825939" y="4262866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Older person unable to care for self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25939" y="3090684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Pregnant/lactating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25939" y="3661437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343A65"/>
                </a:solidFill>
              </a:rPr>
              <a:t>Single parent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16610" y="4848432"/>
            <a:ext cx="30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Older person with children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40190" y="2035671"/>
            <a:ext cx="59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spc="600">
                <a:solidFill>
                  <a:srgbClr val="43476B"/>
                </a:solidFill>
              </a:rPr>
              <a:t>% OF HOUSEHOLDS WITH AT LEAST ONE MEMBER WITH SPECIFIC </a:t>
            </a:r>
            <a:r>
              <a:rPr lang="en-US" b="1" spc="600" dirty="0">
                <a:solidFill>
                  <a:srgbClr val="43476B"/>
                </a:solidFill>
              </a:rPr>
              <a:t>NEEDS</a:t>
            </a:r>
            <a:endParaRPr lang="en-US" b="1" cap="none" spc="600" dirty="0">
              <a:solidFill>
                <a:srgbClr val="43476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58" y="2794482"/>
            <a:ext cx="1801199" cy="1746947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327478" y="369966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3476B"/>
                </a:solidFill>
              </a:rPr>
              <a:t>9%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82721" y="255592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30%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67315" y="348342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13%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03491" y="242515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3476B"/>
                </a:solidFill>
              </a:rPr>
              <a:t>32%</a:t>
            </a:r>
            <a:endParaRPr lang="en-GB" b="1" dirty="0">
              <a:solidFill>
                <a:srgbClr val="43476B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94140" y="4603210"/>
            <a:ext cx="1151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Individuals </a:t>
            </a:r>
            <a:r>
              <a:rPr lang="en-US" sz="1200">
                <a:solidFill>
                  <a:srgbClr val="343A65"/>
                </a:solidFill>
              </a:rPr>
              <a:t>with disability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94296" y="4603210"/>
            <a:ext cx="1151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At least one household member has a disability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76013" y="1989505"/>
            <a:ext cx="218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spc="600">
                <a:solidFill>
                  <a:srgbClr val="43476B"/>
                </a:solidFill>
              </a:rPr>
              <a:t>DISABILITY</a:t>
            </a:r>
            <a:endParaRPr lang="en-US" b="1" cap="none" spc="600" dirty="0">
              <a:solidFill>
                <a:srgbClr val="43476B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33780" y="55229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72447" y="5522983"/>
            <a:ext cx="261333" cy="261333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893702" y="55229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32369" y="5522983"/>
            <a:ext cx="261333" cy="261333"/>
          </a:xfrm>
          <a:prstGeom prst="rect">
            <a:avLst/>
          </a:prstGeom>
          <a:solidFill>
            <a:srgbClr val="343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8171471" y="4178317"/>
            <a:ext cx="667752" cy="3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90614" y="300013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147981" y="364163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86897" y="480361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8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02" y="2965566"/>
            <a:ext cx="5040903" cy="129015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00743" y="748206"/>
            <a:ext cx="507864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ECONOMIC VULNERABILITY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1026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DEBT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65DC93-1372-4BEA-A430-6258FC12C91E}"/>
              </a:ext>
            </a:extLst>
          </p:cNvPr>
          <p:cNvSpPr txBox="1"/>
          <p:nvPr/>
        </p:nvSpPr>
        <p:spPr>
          <a:xfrm>
            <a:off x="27497" y="1597205"/>
            <a:ext cx="3760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43A65"/>
                </a:solidFill>
                <a:latin typeface="Calibri" charset="0"/>
              </a:rPr>
              <a:t>Debt per household (all households) </a:t>
            </a:r>
            <a:r>
              <a:rPr lang="en-GB" sz="4400" dirty="0" smtClean="0">
                <a:solidFill>
                  <a:srgbClr val="6B8DC4"/>
                </a:solidFill>
                <a:cs typeface="Arial"/>
              </a:rPr>
              <a:t>10,864,266</a:t>
            </a:r>
            <a:endParaRPr lang="en-GB" sz="4400" dirty="0">
              <a:solidFill>
                <a:srgbClr val="6B8DC4"/>
              </a:solidFill>
              <a:cs typeface="Arial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65DC93-1372-4BEA-A430-6258FC12C91E}"/>
              </a:ext>
            </a:extLst>
          </p:cNvPr>
          <p:cNvSpPr txBox="1"/>
          <p:nvPr/>
        </p:nvSpPr>
        <p:spPr>
          <a:xfrm>
            <a:off x="3425780" y="1549998"/>
            <a:ext cx="37600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43A65"/>
                </a:solidFill>
                <a:latin typeface="Calibri" charset="0"/>
              </a:rPr>
              <a:t>Debt per household (only households within debt) </a:t>
            </a:r>
            <a:r>
              <a:rPr lang="en-GB" sz="4400" dirty="0" smtClean="0">
                <a:solidFill>
                  <a:srgbClr val="6B8DC4"/>
                </a:solidFill>
                <a:cs typeface="Arial"/>
              </a:rPr>
              <a:t>11,610,661</a:t>
            </a:r>
            <a:endParaRPr lang="en-GB" sz="4400" dirty="0">
              <a:solidFill>
                <a:srgbClr val="6B8DC4"/>
              </a:solidFill>
              <a:cs typeface="Arial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7132856" y="811028"/>
            <a:ext cx="434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 smtClean="0">
                <a:solidFill>
                  <a:srgbClr val="343A65"/>
                </a:solidFill>
              </a:rPr>
              <a:t>DEBT </a:t>
            </a:r>
            <a:r>
              <a:rPr lang="en-US" b="1" spc="600" dirty="0">
                <a:solidFill>
                  <a:srgbClr val="343A65"/>
                </a:solidFill>
              </a:rPr>
              <a:t>PER HOUSEHOLD (ONLY HOUSEHOLDS </a:t>
            </a:r>
            <a:r>
              <a:rPr lang="en-US" b="1" spc="600">
                <a:solidFill>
                  <a:srgbClr val="343A65"/>
                </a:solidFill>
              </a:rPr>
              <a:t>WITHIN </a:t>
            </a:r>
            <a:r>
              <a:rPr lang="en-US" b="1" spc="600" smtClean="0">
                <a:solidFill>
                  <a:srgbClr val="343A65"/>
                </a:solidFill>
              </a:rPr>
              <a:t>DEBT) </a:t>
            </a:r>
            <a:r>
              <a:rPr lang="en-US" b="1" spc="600" dirty="0">
                <a:solidFill>
                  <a:srgbClr val="343A65"/>
                </a:solidFill>
              </a:rPr>
              <a:t>LBP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4393" y="4244934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Akkar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1432" y="422091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Hermel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7652" y="4220913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3724" y="4220913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Bekaa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75541" y="4220913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 Nabatieh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35710" y="4220913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41792" y="424840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57259" y="4220913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632611" y="2126318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43A65"/>
                </a:solidFill>
              </a:rPr>
              <a:t>18,688,167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354146" y="3062549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43A65"/>
                </a:solidFill>
              </a:rPr>
              <a:t>5,545,433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9546751" y="2390753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15,167,174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015144" y="2621982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43A65"/>
                </a:solidFill>
              </a:rPr>
              <a:t>11,683,969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296649" y="2590010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43A65"/>
                </a:solidFill>
              </a:rPr>
              <a:t>12,017,608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8931146" y="2586524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43A65"/>
                </a:solidFill>
              </a:rPr>
              <a:t>11,880,040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0217848" y="2888764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43A65"/>
                </a:solidFill>
              </a:rPr>
              <a:t>8,050,150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835315" y="2771396"/>
            <a:ext cx="13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3A65"/>
                </a:solidFill>
              </a:rPr>
              <a:t>9,569,191</a:t>
            </a:r>
            <a:endParaRPr lang="en-GB" b="1" dirty="0">
              <a:solidFill>
                <a:srgbClr val="343A65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28" y="3969293"/>
            <a:ext cx="2622570" cy="26225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1177349" y="3394644"/>
            <a:ext cx="43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DEBT CATEGORIES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09271" y="400545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2169" y="528057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97967" y="572084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494" y="459735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9618" y="410551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10%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853816" y="4290177"/>
            <a:ext cx="2166924" cy="2097915"/>
            <a:chOff x="7037035" y="4621255"/>
            <a:chExt cx="2166924" cy="2097915"/>
          </a:xfrm>
        </p:grpSpPr>
        <p:sp>
          <p:nvSpPr>
            <p:cNvPr id="41" name="TextBox 40"/>
            <p:cNvSpPr txBox="1"/>
            <p:nvPr/>
          </p:nvSpPr>
          <p:spPr>
            <a:xfrm>
              <a:off x="7304529" y="6442171"/>
              <a:ext cx="15612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More than 20 millions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88435" y="5984836"/>
              <a:ext cx="1915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Between 10 and 20 millions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87144" y="5527501"/>
              <a:ext cx="1836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Between 5 and 10 millions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2144" y="5065338"/>
              <a:ext cx="1404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Less than 5 millions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40811" y="6457837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43196" y="5998088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43196" y="554075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40811" y="5078590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98368" y="4621255"/>
              <a:ext cx="688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No debt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37035" y="4634507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7114340" y="4880162"/>
            <a:ext cx="4527614" cy="1798711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FEE324F-0AD5-429D-B864-138273D6BF18}"/>
              </a:ext>
            </a:extLst>
          </p:cNvPr>
          <p:cNvSpPr txBox="1"/>
          <p:nvPr/>
        </p:nvSpPr>
        <p:spPr>
          <a:xfrm>
            <a:off x="6856008" y="5357503"/>
            <a:ext cx="478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charset="0"/>
              </a:rPr>
              <a:t>- 8% of HHs had no debts</a:t>
            </a:r>
          </a:p>
          <a:p>
            <a:pPr marL="342900" indent="-342900" algn="ctr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Calibri" charset="0"/>
                <a:cs typeface="Arial"/>
              </a:rPr>
              <a:t>Average debt: 3,430,208 LBP (HHs with debt)</a:t>
            </a:r>
          </a:p>
          <a:p>
            <a:pPr marL="342900" indent="-342900" algn="ctr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Calibri" charset="0"/>
                <a:cs typeface="Arial"/>
              </a:rPr>
              <a:t>Beirut had the highest average of debt followed by El Nabatiyeh and Mount Lebanon</a:t>
            </a:r>
            <a:endParaRPr lang="en-GB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85726" y="5003578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Arial"/>
              </a:rPr>
              <a:t>In 2021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708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00743" y="748206"/>
            <a:ext cx="5078647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ECONOMIC VULNERABILITY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1026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REASONS AND SOURCES OF DEBT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1133876" y="1576407"/>
            <a:ext cx="43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REASONS FOR DEBT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72700" y="5109429"/>
            <a:ext cx="7989852" cy="1450455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FEE324F-0AD5-429D-B864-138273D6BF18}"/>
              </a:ext>
            </a:extLst>
          </p:cNvPr>
          <p:cNvSpPr txBox="1"/>
          <p:nvPr/>
        </p:nvSpPr>
        <p:spPr>
          <a:xfrm>
            <a:off x="2261266" y="5726791"/>
            <a:ext cx="800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Calibri" charset="0"/>
              </a:rPr>
              <a:t>Reasons for borrowing: Food 93%, Rent 49% and medicine 31%</a:t>
            </a: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Calibri" charset="0"/>
                <a:cs typeface="Arial"/>
              </a:rPr>
              <a:t>Source of borrowing: Friends in Lebanon 80%, Supermarket 50%, Landlord 17%</a:t>
            </a:r>
            <a:endParaRPr lang="en-GB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93165" y="5244878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Arial"/>
              </a:rPr>
              <a:t>In 2021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6923376" y="1611512"/>
            <a:ext cx="434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SOURCE OF BORROWING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" y="2216911"/>
            <a:ext cx="4827553" cy="211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00" y="2426370"/>
            <a:ext cx="3647868" cy="190481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24336" y="184024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18973" y="28694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4981" y="31564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42062" y="31564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52540" y="340379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7157" y="36763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3230" y="375717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0672" y="381911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4340" y="203818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7534" y="279168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25387" y="359487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916457" y="386025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61577" y="392657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90124" y="397623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4617" y="4397142"/>
            <a:ext cx="82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Food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49254" y="4397142"/>
            <a:ext cx="82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34981" y="4397142"/>
            <a:ext cx="82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Medicine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77991" y="4397142"/>
            <a:ext cx="82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Essential non-food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217223" y="4397142"/>
            <a:ext cx="82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Health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91822" y="4397142"/>
            <a:ext cx="82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Instant formula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82812" y="4397142"/>
            <a:ext cx="82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Debt repay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99167" y="4397142"/>
            <a:ext cx="82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Water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03554" y="4397142"/>
            <a:ext cx="82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Friends in Lebanon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51072" y="4397142"/>
            <a:ext cx="99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Super-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market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255193" y="4397142"/>
            <a:ext cx="99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Landlord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81480" y="4397142"/>
            <a:ext cx="99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Pharmacy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11577" y="4397142"/>
            <a:ext cx="80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Friends not in Lebanon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90124" y="4397142"/>
            <a:ext cx="80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Shawish</a:t>
            </a:r>
          </a:p>
        </p:txBody>
      </p:sp>
    </p:spTree>
    <p:extLst>
      <p:ext uri="{BB962C8B-B14F-4D97-AF65-F5344CB8AC3E}">
        <p14:creationId xmlns:p14="http://schemas.microsoft.com/office/powerpoint/2010/main" val="1394981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FOOD CONSUMPTION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67443" y="3844498"/>
            <a:ext cx="6585857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56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093" y="2311926"/>
            <a:ext cx="2052004" cy="205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794" y="2336430"/>
            <a:ext cx="2060180" cy="2030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822" y="2309395"/>
            <a:ext cx="2060180" cy="20307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25657" y="2516743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6102" y="2516743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33431" y="2641823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6423" y="447798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0972" y="1693379"/>
            <a:ext cx="493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FOOD CONSUMPTION GROUPS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00743" y="756522"/>
            <a:ext cx="4045857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237" y="286542"/>
            <a:ext cx="528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FOOD CONSUMPTION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40760" y="447798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31359" y="4477983"/>
            <a:ext cx="518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99381" y="3504524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97237" y="3140127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76193" y="3319858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6374" y="3243801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70627" y="3605731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02906" y="2954730"/>
            <a:ext cx="11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43%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658426" y="5038670"/>
            <a:ext cx="3183415" cy="276999"/>
            <a:chOff x="7524666" y="6351521"/>
            <a:chExt cx="3183415" cy="276999"/>
          </a:xfrm>
        </p:grpSpPr>
        <p:sp>
          <p:nvSpPr>
            <p:cNvPr id="59" name="TextBox 58"/>
            <p:cNvSpPr txBox="1"/>
            <p:nvPr/>
          </p:nvSpPr>
          <p:spPr>
            <a:xfrm>
              <a:off x="7769905" y="6351521"/>
              <a:ext cx="4781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Poor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43565" y="6351521"/>
              <a:ext cx="8383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Borderline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830212" y="6351521"/>
              <a:ext cx="8778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Acceptable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99617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8321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8917" y="2823588"/>
            <a:ext cx="2817728" cy="217102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16813" y="1619107"/>
            <a:ext cx="4183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FOOD CONSUMPTION SCORE NUTRITION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00743" y="756522"/>
            <a:ext cx="4078952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FOOD CONSUMPTION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3082" y="5551287"/>
            <a:ext cx="4594843" cy="302022"/>
            <a:chOff x="5101093" y="5713919"/>
            <a:chExt cx="4594843" cy="302022"/>
          </a:xfrm>
        </p:grpSpPr>
        <p:grpSp>
          <p:nvGrpSpPr>
            <p:cNvPr id="57" name="Group 56"/>
            <p:cNvGrpSpPr/>
            <p:nvPr/>
          </p:nvGrpSpPr>
          <p:grpSpPr>
            <a:xfrm>
              <a:off x="5101093" y="5713919"/>
              <a:ext cx="3275959" cy="276999"/>
              <a:chOff x="7959381" y="6351521"/>
              <a:chExt cx="3275959" cy="276999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8203329" y="6351521"/>
                <a:ext cx="12409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Never consumed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830212" y="6351521"/>
                <a:ext cx="1405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1 to 5 times a week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959381" y="6364773"/>
                <a:ext cx="261333" cy="261333"/>
              </a:xfrm>
              <a:prstGeom prst="rect">
                <a:avLst/>
              </a:prstGeom>
              <a:solidFill>
                <a:srgbClr val="69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568879" y="6364773"/>
                <a:ext cx="261333" cy="261333"/>
              </a:xfrm>
              <a:prstGeom prst="rect">
                <a:avLst/>
              </a:prstGeom>
              <a:solidFill>
                <a:srgbClr val="6B8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8713679" y="5738942"/>
              <a:ext cx="982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At least daily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484668" y="5726491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8C1239B-681C-4B78-8171-584E33E452CF}"/>
              </a:ext>
            </a:extLst>
          </p:cNvPr>
          <p:cNvSpPr txBox="1"/>
          <p:nvPr/>
        </p:nvSpPr>
        <p:spPr>
          <a:xfrm>
            <a:off x="7674113" y="3379794"/>
            <a:ext cx="2762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Arial"/>
              </a:rPr>
              <a:t>36%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of HH consumed Vitamin A on a daily basis</a:t>
            </a:r>
          </a:p>
          <a:p>
            <a:pPr algn="ctr"/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cs typeface="Arial"/>
              </a:rPr>
              <a:t>44%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consumed proteins on a daily basis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077446" y="2917692"/>
            <a:ext cx="3900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/>
              </a:rPr>
              <a:t>In 2021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751021" y="5093663"/>
            <a:ext cx="828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Protein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461765" y="5093663"/>
            <a:ext cx="5033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iron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698235" y="5093663"/>
            <a:ext cx="1218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Vitamin 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22" y="2689832"/>
            <a:ext cx="4765333" cy="231288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46128" y="4110109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3429" y="2687418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71508" y="3863029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74740" y="4436458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8044" y="2738143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83466" y="3525176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72488" y="2330211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49799" y="3709842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82269" y="4645838"/>
            <a:ext cx="6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0%</a:t>
            </a:r>
            <a:endParaRPr lang="en-GB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29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COPING STRATEGIES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6146313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9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539958" y="1360998"/>
            <a:ext cx="75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FOOD-BASED COPING STRATEGIES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00743" y="748206"/>
            <a:ext cx="375303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COPING STRATEGIES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26" y="2415953"/>
            <a:ext cx="9228748" cy="2732735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7283751" y="6130877"/>
            <a:ext cx="3764323" cy="276999"/>
            <a:chOff x="7524666" y="6351521"/>
            <a:chExt cx="3764323" cy="276999"/>
          </a:xfrm>
        </p:grpSpPr>
        <p:sp>
          <p:nvSpPr>
            <p:cNvPr id="113" name="TextBox 112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575278" y="5207712"/>
            <a:ext cx="176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Relied on less preferred, less expensive food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499581" y="5183107"/>
            <a:ext cx="14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Borrowed food or relied on help from friends or relatives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588528" y="5207712"/>
            <a:ext cx="14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Reduced the number of meals eaten per day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677476" y="5191620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Reduced portion size of meals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211919" y="5176619"/>
            <a:ext cx="183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 Restrict consumption by adults in order to young-small children to eat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409280" y="231578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84836" y="231578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44065" y="218997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234356" y="307718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34240" y="294516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07921" y="277589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98629" y="312660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98513" y="295732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034123" y="287532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162303" y="363566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545084" y="353549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927865" y="359805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082151" y="370017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493786" y="387404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891393" y="3942617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22075" y="205749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07804" y="2672622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443531" y="281416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354333" y="335626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236437" y="358458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41%</a:t>
            </a:r>
            <a:endParaRPr lang="en-GB" sz="16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03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4" y="2260870"/>
            <a:ext cx="5804069" cy="2832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4284" y="1568916"/>
            <a:ext cx="49163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B8DC4"/>
                </a:solidFill>
                <a:cs typeface="Arial"/>
              </a:rPr>
              <a:t>Stress CS: </a:t>
            </a:r>
            <a:r>
              <a:rPr lang="en-US" sz="2000" dirty="0">
                <a:solidFill>
                  <a:srgbClr val="343A65"/>
                </a:solidFill>
                <a:cs typeface="Arial"/>
              </a:rPr>
              <a:t>Purchase food on credit, Sell domestic assets, Spend savings, HH has debts.</a:t>
            </a:r>
          </a:p>
          <a:p>
            <a:endParaRPr lang="en-US" sz="2000" dirty="0">
              <a:solidFill>
                <a:srgbClr val="472D30"/>
              </a:solidFill>
              <a:cs typeface="Arial"/>
            </a:endParaRPr>
          </a:p>
          <a:p>
            <a:r>
              <a:rPr lang="en-US" sz="2000" dirty="0">
                <a:solidFill>
                  <a:srgbClr val="6B8DC4"/>
                </a:solidFill>
                <a:cs typeface="Arial"/>
              </a:rPr>
              <a:t>Crisis CS: </a:t>
            </a:r>
            <a:r>
              <a:rPr lang="en-US" sz="2000" dirty="0">
                <a:solidFill>
                  <a:srgbClr val="343A65"/>
                </a:solidFill>
                <a:cs typeface="Arial"/>
              </a:rPr>
              <a:t>Withdraw children from school, Sell productive assets, Marriage of children under 18, Reduce non-food (education and health) essential expenses.</a:t>
            </a:r>
          </a:p>
          <a:p>
            <a:pPr algn="ctr"/>
            <a:endParaRPr lang="en-US" sz="2000" dirty="0">
              <a:solidFill>
                <a:srgbClr val="30656D"/>
              </a:solidFill>
              <a:cs typeface="Arial"/>
            </a:endParaRPr>
          </a:p>
          <a:p>
            <a:r>
              <a:rPr lang="en-US" sz="2000" dirty="0">
                <a:solidFill>
                  <a:srgbClr val="6B8DC4"/>
                </a:solidFill>
                <a:cs typeface="Arial"/>
              </a:rPr>
              <a:t>Emergency CS: </a:t>
            </a:r>
            <a:r>
              <a:rPr lang="en-US" sz="2000" dirty="0">
                <a:solidFill>
                  <a:srgbClr val="343A65"/>
                </a:solidFill>
                <a:cs typeface="Arial"/>
              </a:rPr>
              <a:t>Send HH member to beg, Involve school children in income generation, Accept high risk or illegal jobs, Sell house or land in Syria.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022" y="464864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393" y="463483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852" y="460157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6664" y="330316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1390" y="289699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1436" y="317132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5836" y="193864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0375" y="235986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4718" y="218397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4915" y="421866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9142" y="4273537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9710" y="4406317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743" y="5144260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 HH not adopting coping strategies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13385" y="5144260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Stress coping strategies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47430" y="5144260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 Crisis coping strategies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2702" y="5144260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Emergency coping strategies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00336" y="468401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7429" y="335445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6831" y="199958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29707" y="411437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877429" y="5934563"/>
            <a:ext cx="3764323" cy="276999"/>
            <a:chOff x="7524666" y="6351521"/>
            <a:chExt cx="3764323" cy="276999"/>
          </a:xfrm>
        </p:grpSpPr>
        <p:sp>
          <p:nvSpPr>
            <p:cNvPr id="50" name="TextBox 49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36828" y="1195543"/>
            <a:ext cx="557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SUMMARY OF ASSET DEPLETION COPING STRATEGIES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0743" y="748206"/>
            <a:ext cx="375303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COPING STRATEGIES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8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59" y="2389412"/>
            <a:ext cx="11057467" cy="2487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2742313" y="1564220"/>
            <a:ext cx="75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LIVELIHOOD-BASED COPING STRATEGIES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3730" y="4960376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Reduced education expenditure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4550" y="4970134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Reduced health expenditure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4978" y="4960376"/>
            <a:ext cx="145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Bought food on credit or borrowed money to purchase food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0009" y="4970134"/>
            <a:ext cx="159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Sold household goods (radio, furniture, television, jewelry, etc.</a:t>
            </a:r>
            <a:r>
              <a:rPr lang="mr-IN" sz="1200" dirty="0">
                <a:solidFill>
                  <a:srgbClr val="343A65"/>
                </a:solidFill>
              </a:rPr>
              <a:t>…</a:t>
            </a:r>
            <a:r>
              <a:rPr lang="en-US" sz="1200" dirty="0">
                <a:solidFill>
                  <a:srgbClr val="343A65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3360" y="4970134"/>
            <a:ext cx="145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Spent savings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034406" y="5998683"/>
            <a:ext cx="3764323" cy="276999"/>
            <a:chOff x="7524666" y="6351521"/>
            <a:chExt cx="3764323" cy="276999"/>
          </a:xfrm>
        </p:grpSpPr>
        <p:sp>
          <p:nvSpPr>
            <p:cNvPr id="67" name="TextBox 66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500743" y="748206"/>
            <a:ext cx="375303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COPING STRATEGIES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8545" y="246106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61328" y="263391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04111" y="247500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57064" y="307668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36871" y="323057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49%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82811" y="308163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54% 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1397" y="374401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32807" y="379058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66266" y="404904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56582" y="380929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38378" y="396070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84998" y="381417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05696" y="365292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59445" y="396070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46245" y="393264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41607" y="233338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83803" y="291882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60% 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70725" y="377876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908985" y="380681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34320" y="378811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13284" y="421236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60202" y="421236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0461" y="436625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55712" y="442228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4963" y="208163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38619" y="426848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80450" y="426848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46503" y="437334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002276" y="430768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84015" y="426848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61137" y="4970134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Withdrew children from school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42863" y="4970134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Moved to a cheaper rental place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557789" y="4970134"/>
            <a:ext cx="14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Sold productive assets or means of transportation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726" y="4960376"/>
            <a:ext cx="101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Reduced expenditures on food</a:t>
            </a:r>
          </a:p>
        </p:txBody>
      </p:sp>
    </p:spTree>
    <p:extLst>
      <p:ext uri="{BB962C8B-B14F-4D97-AF65-F5344CB8AC3E}">
        <p14:creationId xmlns:p14="http://schemas.microsoft.com/office/powerpoint/2010/main" val="935935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FOOD SECURITY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4831499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2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GENDER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1228" y="1642475"/>
            <a:ext cx="4074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No gender difference in disability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91228" y="2630643"/>
            <a:ext cx="4074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Women (and </a:t>
            </a:r>
            <a:r>
              <a:rPr lang="en-US" sz="2400" dirty="0" err="1">
                <a:solidFill>
                  <a:srgbClr val="343A65"/>
                </a:solidFill>
                <a:latin typeface="Calibri" charset="0"/>
              </a:rPr>
              <a:t>FHoH</a:t>
            </a: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) are more often </a:t>
            </a:r>
            <a:r>
              <a:rPr lang="en-US" sz="2400" b="1" dirty="0">
                <a:solidFill>
                  <a:srgbClr val="343A65"/>
                </a:solidFill>
                <a:latin typeface="Calibri" charset="0"/>
              </a:rPr>
              <a:t>widowed, divorced or separated</a:t>
            </a: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 than men and MHH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1226" y="4043600"/>
            <a:ext cx="394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FHH more often are </a:t>
            </a:r>
            <a:r>
              <a:rPr lang="en-US" sz="2400" b="1" dirty="0">
                <a:solidFill>
                  <a:srgbClr val="343A65"/>
                </a:solidFill>
                <a:latin typeface="Calibri" charset="0"/>
              </a:rPr>
              <a:t>single parents</a:t>
            </a: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 and include </a:t>
            </a:r>
            <a:r>
              <a:rPr lang="en-US" sz="2400" b="1" dirty="0">
                <a:solidFill>
                  <a:srgbClr val="343A65"/>
                </a:solidFill>
                <a:latin typeface="Calibri" charset="0"/>
              </a:rPr>
              <a:t>older people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1225" y="5436160"/>
            <a:ext cx="4117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343A65"/>
                </a:solidFill>
                <a:latin typeface="Calibri" charset="0"/>
              </a:rPr>
              <a:t>FHoH</a:t>
            </a:r>
            <a:r>
              <a:rPr lang="en-US" sz="2400" b="1" dirty="0">
                <a:solidFill>
                  <a:srgbClr val="343A65"/>
                </a:solidFill>
                <a:latin typeface="Calibri" charset="0"/>
              </a:rPr>
              <a:t> (41%) are far more often illiterate </a:t>
            </a: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than </a:t>
            </a:r>
            <a:r>
              <a:rPr lang="en-US" sz="2400" dirty="0" err="1">
                <a:solidFill>
                  <a:srgbClr val="343A65"/>
                </a:solidFill>
                <a:latin typeface="Calibri" charset="0"/>
              </a:rPr>
              <a:t>MHoH</a:t>
            </a: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 (21%)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6582" y="1788016"/>
            <a:ext cx="414645" cy="555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29" y="2779153"/>
            <a:ext cx="596798" cy="4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89" y="4161650"/>
            <a:ext cx="274480" cy="60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65" y="5568507"/>
            <a:ext cx="481733" cy="376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623" y="2208296"/>
            <a:ext cx="3541630" cy="354102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677013" y="1254922"/>
            <a:ext cx="436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MARITAL STATUS OF </a:t>
            </a:r>
            <a:r>
              <a:rPr lang="en-US" b="1" spc="600" dirty="0" err="1">
                <a:solidFill>
                  <a:srgbClr val="43476B"/>
                </a:solidFill>
              </a:rPr>
              <a:t>FHoH</a:t>
            </a:r>
            <a:r>
              <a:rPr lang="en-US" b="1" spc="600" dirty="0">
                <a:solidFill>
                  <a:srgbClr val="43476B"/>
                </a:solidFill>
              </a:rPr>
              <a:t> </a:t>
            </a:r>
            <a:r>
              <a:rPr lang="en-US" b="1" spc="600" dirty="0" smtClean="0">
                <a:solidFill>
                  <a:srgbClr val="43476B"/>
                </a:solidFill>
              </a:rPr>
              <a:t>AND </a:t>
            </a:r>
            <a:r>
              <a:rPr lang="en-US" b="1" spc="600" dirty="0" err="1">
                <a:solidFill>
                  <a:srgbClr val="43476B"/>
                </a:solidFill>
              </a:rPr>
              <a:t>MHoH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97053" y="2280222"/>
            <a:ext cx="145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not married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97053" y="2838919"/>
            <a:ext cx="145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widowed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50729" y="3313156"/>
            <a:ext cx="190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divorced/separated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61547" y="3724988"/>
            <a:ext cx="279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married but spouse is outside the family home  but within the country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60268" y="4315309"/>
            <a:ext cx="309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married but spouse travelled to another country other than their country of origin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07775" y="4825642"/>
            <a:ext cx="2546578" cy="4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</a:t>
            </a:r>
            <a:r>
              <a:rPr lang="en-US" sz="1200" dirty="0">
                <a:solidFill>
                  <a:srgbClr val="43476B"/>
                </a:solidFill>
              </a:rPr>
              <a:t> is married but spouse travelled back to their country of origin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28411" y="5409450"/>
            <a:ext cx="3225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43476B"/>
                </a:solidFill>
              </a:rPr>
              <a:t>HoH’s</a:t>
            </a:r>
            <a:r>
              <a:rPr lang="en-US" sz="1200" dirty="0">
                <a:solidFill>
                  <a:srgbClr val="43476B"/>
                </a:solidFill>
              </a:rPr>
              <a:t> spouse is present in household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3638" y="5919723"/>
            <a:ext cx="211627" cy="2116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1463" y="5913346"/>
            <a:ext cx="207739" cy="20773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269278" y="587994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Male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983164" y="5879943"/>
            <a:ext cx="639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Female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57102" y="2135009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56815" y="2337554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052621" y="2651435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30%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15592" y="2863017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21602" y="3177507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23%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36495" y="3384461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78065" y="3697144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15592" y="3896734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15592" y="4450444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37196" y="4227698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27064" y="4744051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10%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36495" y="4961995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821602" y="5252011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22%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66093" y="5468713"/>
            <a:ext cx="58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43A65"/>
                </a:solidFill>
              </a:rPr>
              <a:t>93%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DEMOGRAPHICS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00743" y="748206"/>
            <a:ext cx="2891814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18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4258" y="1806981"/>
            <a:ext cx="7559225" cy="3661495"/>
            <a:chOff x="2164258" y="1806981"/>
            <a:chExt cx="7559225" cy="36614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9541" y="1806981"/>
              <a:ext cx="773942" cy="36485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13622"/>
            <a:stretch/>
          </p:blipFill>
          <p:spPr>
            <a:xfrm>
              <a:off x="2164258" y="1811089"/>
              <a:ext cx="6545028" cy="365738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 flipV="1">
            <a:off x="500743" y="748206"/>
            <a:ext cx="2903639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FOOD SECURITY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0226" y="1210074"/>
            <a:ext cx="80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600" dirty="0">
                <a:solidFill>
                  <a:srgbClr val="343A65"/>
                </a:solidFill>
              </a:rPr>
              <a:t>FOOD INSECURITY TRENDS (2016-2022)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79410" y="17570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68702" y="297860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3927" y="451256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43927" y="51032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94117" y="17858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94117" y="293742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03893" y="45315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3498" y="51032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97000" y="184766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97000" y="303054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88373" y="45315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97000" y="51032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29846" y="181108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29846" y="312209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04949" y="510325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29846" y="45315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71319" y="17518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4.2%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71319" y="272490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46.7%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71319" y="437621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45.5%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71319" y="503424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04165" y="50418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04165" y="429946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46.1%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04165" y="273703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47.4%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04165" y="1714025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3.1%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945638" y="516665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5.6%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917061" y="390115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60.8%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899719" y="229276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32.7%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45638" y="17871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0.9%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85427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2016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430871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2017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502052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2018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636526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2019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830896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944084" y="5567473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057272" y="5579924"/>
            <a:ext cx="53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07388" y="5958887"/>
            <a:ext cx="7334042" cy="331223"/>
            <a:chOff x="1042822" y="6083215"/>
            <a:chExt cx="7334042" cy="331223"/>
          </a:xfrm>
        </p:grpSpPr>
        <p:grpSp>
          <p:nvGrpSpPr>
            <p:cNvPr id="29" name="Group 28"/>
            <p:cNvGrpSpPr/>
            <p:nvPr/>
          </p:nvGrpSpPr>
          <p:grpSpPr>
            <a:xfrm>
              <a:off x="1284954" y="6083215"/>
              <a:ext cx="7091910" cy="331223"/>
              <a:chOff x="8275319" y="6165987"/>
              <a:chExt cx="7091910" cy="3312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305938" y="6206366"/>
                <a:ext cx="17544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Marginally Food Insecure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183281" y="6181653"/>
                <a:ext cx="1820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Moderately Food Insecure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426025" y="6165987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>
                  <a:solidFill>
                    <a:srgbClr val="273B57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413891" y="6215519"/>
                <a:ext cx="953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343A65"/>
                    </a:solidFill>
                  </a:rPr>
                  <a:t>Food Secure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275319" y="6189433"/>
                <a:ext cx="1711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343A65"/>
                    </a:solidFill>
                  </a:rPr>
                  <a:t>Severely</a:t>
                </a:r>
                <a:r>
                  <a:rPr lang="en-US" sz="1200" dirty="0">
                    <a:solidFill>
                      <a:srgbClr val="343A65"/>
                    </a:solidFill>
                  </a:rPr>
                  <a:t> Food Insecure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042822" y="6106713"/>
              <a:ext cx="6413026" cy="276947"/>
              <a:chOff x="5215289" y="5872085"/>
              <a:chExt cx="6413026" cy="276947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215289" y="5872085"/>
                <a:ext cx="261333" cy="261333"/>
              </a:xfrm>
              <a:prstGeom prst="rect">
                <a:avLst/>
              </a:prstGeom>
              <a:solidFill>
                <a:srgbClr val="B9D6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28796" y="5872085"/>
                <a:ext cx="261333" cy="261333"/>
              </a:xfrm>
              <a:prstGeom prst="rect">
                <a:avLst/>
              </a:prstGeom>
              <a:solidFill>
                <a:srgbClr val="69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259029" y="5887699"/>
                <a:ext cx="261333" cy="261333"/>
              </a:xfrm>
              <a:prstGeom prst="rect">
                <a:avLst/>
              </a:prstGeom>
              <a:solidFill>
                <a:srgbClr val="6B8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1366982" y="5885668"/>
                <a:ext cx="261333" cy="261333"/>
              </a:xfrm>
              <a:prstGeom prst="rect">
                <a:avLst/>
              </a:prstGeom>
              <a:solidFill>
                <a:srgbClr val="343A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680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1022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LIVELIHOODS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3959540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873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61" y="2034763"/>
            <a:ext cx="5959678" cy="27884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00743" y="748206"/>
            <a:ext cx="2459433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LIVELIHOODS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EMPLOYMENT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26463" y="284846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712" y="30187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9920" y="39643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7032" y="338812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55%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2026" y="39833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14%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6161" y="329101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581913" y="1338943"/>
            <a:ext cx="498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ACTIVITY STATUS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84321" y="49980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5613" y="49980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4279" y="311164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61022" y="307274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45%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39984" y="5743997"/>
            <a:ext cx="4470915" cy="279504"/>
            <a:chOff x="4385050" y="5924278"/>
            <a:chExt cx="4470915" cy="279504"/>
          </a:xfrm>
        </p:grpSpPr>
        <p:sp>
          <p:nvSpPr>
            <p:cNvPr id="28" name="TextBox 27"/>
            <p:cNvSpPr txBox="1"/>
            <p:nvPr/>
          </p:nvSpPr>
          <p:spPr>
            <a:xfrm>
              <a:off x="4646383" y="5926783"/>
              <a:ext cx="394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Employed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3822" y="5926692"/>
              <a:ext cx="985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Unemployed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1099" y="5924278"/>
              <a:ext cx="1384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Outside labor force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85050" y="5942449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99874" y="5939944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9766" y="5937530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6853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1145265" y="1352764"/>
            <a:ext cx="587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ACTIVITY STATUS BY GENDER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62" y="2191057"/>
            <a:ext cx="2682680" cy="26826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00743" y="748206"/>
            <a:ext cx="2459433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LIVELIHOODS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EMPLOYMENT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0856" y="498486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Male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92876" y="3545190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56%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64730" y="433366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73%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845713" y="5743997"/>
            <a:ext cx="4470915" cy="279504"/>
            <a:chOff x="4385050" y="5924278"/>
            <a:chExt cx="4470915" cy="279504"/>
          </a:xfrm>
        </p:grpSpPr>
        <p:sp>
          <p:nvSpPr>
            <p:cNvPr id="45" name="TextBox 44"/>
            <p:cNvSpPr txBox="1"/>
            <p:nvPr/>
          </p:nvSpPr>
          <p:spPr>
            <a:xfrm>
              <a:off x="4646383" y="5926783"/>
              <a:ext cx="394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Employed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43822" y="5926692"/>
              <a:ext cx="985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Unemployed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71099" y="5924278"/>
              <a:ext cx="1384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Outside labor force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85050" y="5942449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99874" y="5939944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09766" y="5937530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80772" y="379458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4646" y="288468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27%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26169" y="2347870"/>
            <a:ext cx="2950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male in the labor force are unemployed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724511" y="1744418"/>
            <a:ext cx="410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23%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32187" y="284846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33%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5644" y="396433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59864" y="4998037"/>
            <a:ext cx="639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Female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07" y="2195351"/>
            <a:ext cx="2421760" cy="25868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97831" y="262654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0233" y="290831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2845" y="408979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82%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12245" y="208763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6169" y="4084251"/>
            <a:ext cx="2950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female in the labor force are unemployed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4511" y="3480799"/>
            <a:ext cx="410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15961189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20" y="3145255"/>
            <a:ext cx="3996324" cy="168171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500743" y="748206"/>
            <a:ext cx="2459433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LIVELIHOODS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INCOME AND EMPLOYMENT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2864" y="3048392"/>
            <a:ext cx="144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1,708,258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6498" y="4026405"/>
            <a:ext cx="144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517,564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237" y="4277041"/>
            <a:ext cx="1447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262,333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2943" y="486094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2491" y="486094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23453" y="486094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720064" y="1929144"/>
            <a:ext cx="4982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TOTAL INCOME (FROM EMPLOYMENT) OF ALL THE HOUSEHOLD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E03513-0579-400A-AB58-72AE43389ED6}"/>
              </a:ext>
            </a:extLst>
          </p:cNvPr>
          <p:cNvSpPr txBox="1"/>
          <p:nvPr/>
        </p:nvSpPr>
        <p:spPr>
          <a:xfrm>
            <a:off x="7071383" y="1906089"/>
            <a:ext cx="39963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TOTAL INCOME (FROM EMPLOYMENT)WITH AT LEAST ONE WORKING MEMBER:</a:t>
            </a:r>
          </a:p>
          <a:p>
            <a:pPr algn="ctr"/>
            <a:endParaRPr lang="en-US" b="1" spc="600" dirty="0">
              <a:solidFill>
                <a:srgbClr val="343A65"/>
              </a:solidFill>
            </a:endParaRPr>
          </a:p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2,286,916 LBP</a:t>
            </a:r>
            <a:endParaRPr lang="en-GB" sz="4400" dirty="0">
              <a:solidFill>
                <a:srgbClr val="6B8DC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489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2759844" y="1684910"/>
            <a:ext cx="759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MAIN SOURCES OF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82" y="2402239"/>
            <a:ext cx="8317378" cy="2265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33668" y="4829028"/>
            <a:ext cx="145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E-cards used in WFP Food Shops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6421" y="4829029"/>
            <a:ext cx="14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Credit / debts (informal shops, friends, hosts)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92637" y="4829028"/>
            <a:ext cx="145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ATM cards used in ATM machines from UN or humanitarian organizations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7909" y="4829029"/>
            <a:ext cx="145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Construction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7771" y="4829029"/>
            <a:ext cx="145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Agriculture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5602" y="245209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70083" y="2690302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40760" y="268590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03375" y="296925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32860" y="378506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7341" y="313853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46769" y="330755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15390" y="357450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01167" y="377892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61523" y="369031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91016" y="369031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15728" y="3735852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9252" y="331714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44648" y="268113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65636" y="209426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6503" y="262137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27390" y="262137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22%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6899" y="356727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66496" y="356727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853794" y="378064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82198" y="5766064"/>
            <a:ext cx="3764323" cy="276999"/>
            <a:chOff x="7524666" y="6351521"/>
            <a:chExt cx="3764323" cy="276999"/>
          </a:xfrm>
        </p:grpSpPr>
        <p:sp>
          <p:nvSpPr>
            <p:cNvPr id="67" name="TextBox 66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500743" y="748206"/>
            <a:ext cx="2459433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LIVELIHOODS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INCOME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1723165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WASH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1619296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175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DRINKING WATER SOURCES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911840" y="2167828"/>
            <a:ext cx="454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ACCESS TO IMPROVED DRINKING WATER SOURCE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6478293" y="2125129"/>
            <a:ext cx="517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HOUSEHOLDS MEMBERS WHO HAVE THE WATER SOURCE AVAILABLE WHEN NEEDED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00" y="3243753"/>
            <a:ext cx="2733516" cy="20501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27747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0217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98888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8327" y="4370527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69%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50701" y="358307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17904" y="3776495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72%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845" y="3329955"/>
            <a:ext cx="2695891" cy="20631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20167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2637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1308" y="5393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7471" y="441702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4261" y="4022992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2039" y="343794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92%</a:t>
            </a:r>
            <a:endParaRPr lang="en-GB" sz="16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95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62" y="3256510"/>
            <a:ext cx="5148497" cy="241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94" y="3270572"/>
            <a:ext cx="5151407" cy="2381564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1200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>
                <a:solidFill>
                  <a:srgbClr val="6FC4BF"/>
                </a:solidFill>
              </a:rPr>
              <a:t>% OF HOUSHOLDS WHO REPORTED INSUFFICIENT WATER</a:t>
            </a:r>
            <a:endParaRPr lang="en-US" sz="2400" b="1" spc="600" dirty="0">
              <a:solidFill>
                <a:srgbClr val="6FC4B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E67197F-585A-4729-8FF4-58C6F250C0EA}"/>
              </a:ext>
            </a:extLst>
          </p:cNvPr>
          <p:cNvSpPr txBox="1"/>
          <p:nvPr/>
        </p:nvSpPr>
        <p:spPr>
          <a:xfrm>
            <a:off x="887900" y="2167392"/>
            <a:ext cx="45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 smtClean="0">
                <a:solidFill>
                  <a:srgbClr val="343A65"/>
                </a:solidFill>
              </a:rPr>
              <a:t>DRINKING WATER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E67197F-585A-4729-8FF4-58C6F250C0EA}"/>
              </a:ext>
            </a:extLst>
          </p:cNvPr>
          <p:cNvSpPr txBox="1"/>
          <p:nvPr/>
        </p:nvSpPr>
        <p:spPr>
          <a:xfrm>
            <a:off x="6322049" y="2125803"/>
            <a:ext cx="517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 smtClean="0">
                <a:solidFill>
                  <a:srgbClr val="343A65"/>
                </a:solidFill>
              </a:rPr>
              <a:t>WATER FOR OTHER HOUSEHOLD PURPOSES</a:t>
            </a:r>
            <a:endParaRPr lang="en-US" b="1" spc="600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228" y="583197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0091" y="583197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6837" y="583197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2573" y="583197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09652" y="583197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9418" y="5831971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8999" y="5831971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8497" y="585945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03755" y="583197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2131" y="3585221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5878" y="293315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58%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91290" y="2987438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57%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9727" y="3440618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5055" y="3542409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3451" y="3681892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39%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4771" y="374235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38%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6124" y="3861203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343A65"/>
                </a:solidFill>
              </a:rPr>
              <a:t>35%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06946" y="3861203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35%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1585" y="583197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0448" y="583197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7194" y="583197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2930" y="583197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00009" y="583197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rgbClr val="343A65"/>
                </a:solidFill>
              </a:rPr>
              <a:t>Bekaa</a:t>
            </a:r>
            <a:endParaRPr lang="en-US" sz="120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9775" y="5831971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29356" y="5831971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294999" y="585945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894112" y="583197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62488" y="3385568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137721" y="2919792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343A65"/>
                </a:solidFill>
              </a:rPr>
              <a:t>60%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03153" y="3118955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55%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07758" y="324666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52%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06486" y="3555744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560343" y="3556004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687800" y="3550359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83998" y="3729386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40%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29946" y="3847650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43A65"/>
                </a:solidFill>
              </a:rPr>
              <a:t>37%</a:t>
            </a:r>
            <a:endParaRPr lang="en-GB" sz="16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DRINKING WATER 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91" y="3103030"/>
            <a:ext cx="2712841" cy="20761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43255" y="533114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18235" y="533114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83400" y="533114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41189" y="3273041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65538" y="2964782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38%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36906" y="441921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83148" y="3849874"/>
            <a:ext cx="4584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43A65"/>
                </a:solidFill>
                <a:cs typeface="Arial"/>
              </a:rPr>
              <a:t>Bottled mineral water remains to be the highest drinking water source that households rely 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740" y="2813164"/>
            <a:ext cx="360898" cy="9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PROTECTION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844498"/>
            <a:ext cx="3764216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7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SANITATION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57" y="3499844"/>
            <a:ext cx="3358335" cy="22289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211863" y="2366661"/>
            <a:ext cx="528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HOUSEHOLDS MEMBERS WHO HAVE ACCESS TO AN IMPROVED SANITATION FACILITY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284" y="375023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2162" y="4153194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3538" y="4445058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9665" y="4088791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9207" y="577532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329" y="577532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0583" y="577532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5139" y="577532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444" y="1459724"/>
            <a:ext cx="622187" cy="814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98" y="3068664"/>
            <a:ext cx="5151075" cy="244784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45298" y="567957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84161" y="567957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Akkar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91632" y="567957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Hermel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28933" y="567957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26012" y="567957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Bekaa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98068" y="5679571"/>
            <a:ext cx="84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 Nabatieh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27649" y="5679571"/>
            <a:ext cx="76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93292" y="570705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47825" y="567957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6016248" y="1459724"/>
            <a:ext cx="528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HOUSEHOLDS MEMBERS WHO HAVE ACCESS TO AN IMPROVED SANITATION FACILITY BY GOVERNORATE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16201" y="2856562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7260" y="2809994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35360" y="2779618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11444" y="285699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48402" y="3111953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15524" y="272533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97%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18370" y="285699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58681" y="285699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93%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63568" y="2725337"/>
            <a:ext cx="94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97%</a:t>
            </a:r>
            <a:endParaRPr lang="en-GB" sz="16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750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SANITATION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675721" y="1643969"/>
            <a:ext cx="528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TYPES OF SANITATION FACILITIES BY SHELTER TYPE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" y="2730239"/>
            <a:ext cx="11170601" cy="21081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9585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5945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4774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1134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04950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91310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27120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13480" y="49281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1624" y="5294991"/>
            <a:ext cx="132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42459" y="5294991"/>
            <a:ext cx="132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Non-Permanent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20289" y="5294991"/>
            <a:ext cx="132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Non-Residential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33794" y="5294991"/>
            <a:ext cx="132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Residential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0743" y="5202003"/>
            <a:ext cx="2335447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26294" y="5202003"/>
            <a:ext cx="2335447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26158" y="5202003"/>
            <a:ext cx="2335447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434959" y="5202003"/>
            <a:ext cx="2335447" cy="0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2560" y="291418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92426" y="282108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44928" y="241930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7615" y="248336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31417" y="306709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3289" y="294204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66507" y="425367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09961" y="378428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1739" y="406107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05599" y="409978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9585" y="428466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8016" y="459592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0895" y="45106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262907" y="45106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66878" y="459592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9738" y="439554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93627" y="438426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75721" y="448694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7371" y="431734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51510" y="45106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10644" y="451067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35514" y="400957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22%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12103" y="419466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30887" y="450031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16024" y="409978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91310" y="428518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2332" y="449518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88465" y="325807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727120" y="380897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31%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19030" y="450031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07259" y="340821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49%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82484" y="413665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17%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66452" y="5991895"/>
            <a:ext cx="11346467" cy="461665"/>
            <a:chOff x="-23240" y="6274031"/>
            <a:chExt cx="1134646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7374978" y="6274031"/>
              <a:ext cx="394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Other (Open hole, Pit VIP toilet, Bucket toilet, Plastic bag, Hanging toilet/latrine, Open defecation)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628998" y="6351521"/>
              <a:ext cx="2307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Traditional/Pit latrine with no slab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67971" y="6351521"/>
              <a:ext cx="2530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Improved pit latrine with cement slab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29740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85050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06638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8093" y="6351521"/>
              <a:ext cx="1432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Flush toilet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23240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03222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SANITATION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39" y="2789695"/>
            <a:ext cx="2500070" cy="209141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16319" y="4969007"/>
            <a:ext cx="137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Households sharing toilets with other households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219655" y="4969007"/>
            <a:ext cx="153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Households members with access to a sanitation facility adjusted for disability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39" y="2993853"/>
            <a:ext cx="6985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472" y="1675776"/>
            <a:ext cx="495300" cy="66040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960211" y="5949008"/>
            <a:ext cx="2708726" cy="276999"/>
            <a:chOff x="8580263" y="6351521"/>
            <a:chExt cx="2708726" cy="276999"/>
          </a:xfrm>
        </p:grpSpPr>
        <p:sp>
          <p:nvSpPr>
            <p:cNvPr id="95" name="TextBox 94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08682" y="4106316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19%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04159" y="373331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36%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210160" y="2524223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12942" y="2655299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85%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85122" y="2437720"/>
            <a:ext cx="85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43A65"/>
                </a:solidFill>
              </a:rPr>
              <a:t>94%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017" y="2776274"/>
            <a:ext cx="7231189" cy="2104831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448619" y="5291844"/>
            <a:ext cx="250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Use of improved sanitation facility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955947" y="5284580"/>
            <a:ext cx="250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Use of basic sanitation facility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646420" y="5292034"/>
            <a:ext cx="238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Use of disability-adjusted sanitation facilities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78354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02722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4608994" y="5226485"/>
            <a:ext cx="2163808" cy="3162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312288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536656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142928" y="5226485"/>
            <a:ext cx="2163808" cy="3162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9924008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148376" y="49526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9754648" y="5226485"/>
            <a:ext cx="2163808" cy="3162"/>
          </a:xfrm>
          <a:prstGeom prst="line">
            <a:avLst/>
          </a:prstGeom>
          <a:ln>
            <a:solidFill>
              <a:srgbClr val="34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08727" y="270888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89%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20968" y="251679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24769" y="279461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035706" y="315186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72802" y="296547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62977" y="275921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56665" y="301011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73%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594752" y="345767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28175" y="274309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646420" y="2539611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924008" y="2680708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150217" y="347312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481994" y="259450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92%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980042" y="329293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60%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72885" y="255084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94%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759582" y="2440615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032650" y="2745702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80650" y="2902176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78%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292201" y="3168800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67%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549603" y="3339559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58%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786083" y="3726163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41%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884656" y="2468497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95%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100387" y="271337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425831" y="2713374"/>
            <a:ext cx="85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43A65"/>
                </a:solidFill>
              </a:rPr>
              <a:t>86%</a:t>
            </a:r>
            <a:endParaRPr lang="en-GB" sz="1400" b="1" dirty="0">
              <a:solidFill>
                <a:srgbClr val="343A65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5381162" y="1816069"/>
            <a:ext cx="528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USE OF SANITATION FACILITIES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6613671" y="6010246"/>
            <a:ext cx="5367015" cy="276999"/>
            <a:chOff x="4088401" y="6351521"/>
            <a:chExt cx="5367015" cy="276999"/>
          </a:xfrm>
        </p:grpSpPr>
        <p:sp>
          <p:nvSpPr>
            <p:cNvPr id="155" name="TextBox 154"/>
            <p:cNvSpPr txBox="1"/>
            <p:nvPr/>
          </p:nvSpPr>
          <p:spPr>
            <a:xfrm>
              <a:off x="4333640" y="6351521"/>
              <a:ext cx="486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Total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294953" y="6351521"/>
              <a:ext cx="8699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Residential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90740" y="6351521"/>
              <a:ext cx="117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Non-Residential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88401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051005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329407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268681" y="6351521"/>
              <a:ext cx="1186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Non-Permanent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007348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48725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SOLID WASTE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7" y="2851688"/>
            <a:ext cx="11343732" cy="219446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64957" y="5115465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2498" y="5115465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Akkar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76260" y="507715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Hermel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62691" y="511546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87396" y="5115465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Bekaa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97155" y="5115465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Nabatieh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61269" y="5115465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666840" y="511546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012940" y="5115465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8588" y="278237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6025" y="305298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71%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77884" y="2911919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218" y="28206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60923" y="248235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62782" y="271465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85%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70219" y="291323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41592" y="2851688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79%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530412" y="265152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0941" y="291436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35283" y="289931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23297" y="3119773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94018" y="2792904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55680" y="289931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08323" y="2820692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15632" y="2882237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790518" y="3021991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72%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128872" y="2822006"/>
            <a:ext cx="8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80%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650418" y="1727442"/>
            <a:ext cx="592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HOUSEHOLDS WITH SUFFICIENT BINS FOR DISPOING SOLID WASTE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0103966" y="5596571"/>
            <a:ext cx="1720110" cy="276999"/>
            <a:chOff x="9568879" y="6364773"/>
            <a:chExt cx="1720110" cy="276999"/>
          </a:xfrm>
        </p:grpSpPr>
        <p:sp>
          <p:nvSpPr>
            <p:cNvPr id="147" name="TextBox 146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28472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32" y="2074866"/>
            <a:ext cx="5041900" cy="3306682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500743" y="756522"/>
            <a:ext cx="8186551" cy="0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8236" y="286541"/>
            <a:ext cx="867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WATER, SANITATION, AND HYGIENE (WASH)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476BC42-4A7E-4131-912C-56BAB358C428}"/>
              </a:ext>
            </a:extLst>
          </p:cNvPr>
          <p:cNvSpPr txBox="1"/>
          <p:nvPr/>
        </p:nvSpPr>
        <p:spPr>
          <a:xfrm>
            <a:off x="398044" y="857172"/>
            <a:ext cx="9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SOLID WASTE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E67197F-585A-4729-8FF4-58C6F250C0EA}"/>
              </a:ext>
            </a:extLst>
          </p:cNvPr>
          <p:cNvSpPr txBox="1"/>
          <p:nvPr/>
        </p:nvSpPr>
        <p:spPr>
          <a:xfrm>
            <a:off x="3446272" y="1427803"/>
            <a:ext cx="592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343A65"/>
                </a:solidFill>
              </a:rPr>
              <a:t>HOUSEHOLD WASTE MANAGEMENT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8945881" y="5066014"/>
            <a:ext cx="1720110" cy="276999"/>
            <a:chOff x="9568879" y="6364773"/>
            <a:chExt cx="1720110" cy="276999"/>
          </a:xfrm>
        </p:grpSpPr>
        <p:sp>
          <p:nvSpPr>
            <p:cNvPr id="147" name="TextBox 146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81185" y="2145692"/>
            <a:ext cx="298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Dumpsters/barrels collected by municipality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5690" y="3931577"/>
            <a:ext cx="298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Dumpsters/barrels collected by NGO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4458" y="3326795"/>
            <a:ext cx="492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Dumpsters/barrels not collected by the municipality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458" y="2724566"/>
            <a:ext cx="492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Rubbish pit/heap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4458" y="5058146"/>
            <a:ext cx="492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Burning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458" y="4536359"/>
            <a:ext cx="492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343A65"/>
                </a:solidFill>
              </a:rPr>
              <a:t>Thrown in open field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234632" y="2241163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91%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1067" y="3389653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797123" y="5694146"/>
            <a:ext cx="4661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43A65"/>
                </a:solidFill>
              </a:rPr>
              <a:t>Reasons with 0% include: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343A65"/>
                </a:solidFill>
              </a:rPr>
              <a:t>Dumpsters/barrels collected by private collector (paid by Household)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343A65"/>
                </a:solidFill>
              </a:rPr>
              <a:t>Thrown in river, sea or water stream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343A65"/>
                </a:solidFill>
              </a:rPr>
              <a:t>Other</a:t>
            </a:r>
          </a:p>
          <a:p>
            <a:pPr marL="171450" indent="-171450">
              <a:buFontTx/>
              <a:buChar char="-"/>
            </a:pPr>
            <a:endParaRPr lang="en-US" sz="1100" dirty="0">
              <a:solidFill>
                <a:srgbClr val="343A65"/>
              </a:solidFill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srgbClr val="343A65"/>
              </a:solidFill>
            </a:endParaRPr>
          </a:p>
          <a:p>
            <a:endParaRPr lang="en-US" sz="1100" dirty="0">
              <a:solidFill>
                <a:srgbClr val="343A65"/>
              </a:solidFill>
              <a:cs typeface="Arial"/>
            </a:endParaRPr>
          </a:p>
          <a:p>
            <a:endParaRPr lang="en-US" sz="1100" dirty="0">
              <a:solidFill>
                <a:srgbClr val="343A65"/>
              </a:solidFill>
              <a:cs typeface="Arial"/>
            </a:endParaRPr>
          </a:p>
          <a:p>
            <a:endParaRPr lang="en-US" sz="1100" dirty="0">
              <a:solidFill>
                <a:srgbClr val="343A65"/>
              </a:solidFill>
              <a:cs typeface="Arial"/>
            </a:endParaRPr>
          </a:p>
          <a:p>
            <a:endParaRPr lang="en-US" sz="1100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61067" y="3931577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2%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61067" y="4536359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61067" y="5082307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0.5%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61067" y="4323085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52796" y="2579717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52796" y="2818455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4%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175640" y="1971772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90%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61067" y="4865960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1%</a:t>
            </a:r>
            <a:endParaRPr lang="en-GB" sz="1600" b="1" dirty="0">
              <a:solidFill>
                <a:srgbClr val="343A6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28968" y="3171757"/>
            <a:ext cx="726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43A65"/>
                </a:solidFill>
              </a:rPr>
              <a:t>3%</a:t>
            </a:r>
            <a:endParaRPr lang="en-GB" sz="1600" b="1" dirty="0">
              <a:solidFill>
                <a:srgbClr val="343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76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157" y="2644170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chemeClr val="bg1"/>
                </a:solidFill>
              </a:rPr>
              <a:t>SHELTER</a:t>
            </a:r>
            <a:endParaRPr lang="en-GB" sz="4800" spc="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443" y="3475167"/>
            <a:ext cx="2419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157" y="3013501"/>
            <a:ext cx="80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600" dirty="0">
                <a:solidFill>
                  <a:srgbClr val="B9D67D"/>
                </a:solidFill>
              </a:rPr>
              <a:t>ENERGY</a:t>
            </a:r>
            <a:endParaRPr lang="en-GB" sz="4800" spc="600" dirty="0">
              <a:solidFill>
                <a:srgbClr val="B9D6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7443" y="3844498"/>
            <a:ext cx="2289266" cy="0"/>
          </a:xfrm>
          <a:prstGeom prst="line">
            <a:avLst/>
          </a:prstGeom>
          <a:ln w="25400">
            <a:solidFill>
              <a:srgbClr val="B9D6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127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33" y="3231183"/>
            <a:ext cx="8949411" cy="181863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ENERGY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9629" y="1846111"/>
            <a:ext cx="756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AVERAGE HOURS (PER DAY) OF ELECTRICITY  POWER-CUT (OUTAGE) BY GOVERNORATE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159792" y="5217458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151335" y="5217458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Akkar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19786" y="521277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Hermel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182988" y="5217458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1865" y="5217458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Bekaa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139266" y="5217458"/>
            <a:ext cx="75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El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Nabatieh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207409" y="5217458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Mount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Lebanon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0230723" y="5217458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1235653" y="5217458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62819" y="327274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70494" y="287101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87559" y="304938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16983" y="317358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16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29058" y="347280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61391" y="356435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65519" y="327274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87723" y="315870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16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509927" y="353093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OUTAGE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12325" y="3782175"/>
            <a:ext cx="233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343A65"/>
                </a:solidFill>
                <a:latin typeface="Calibri" charset="0"/>
              </a:rPr>
              <a:t>of households live in the dark</a:t>
            </a:r>
            <a:endParaRPr lang="en-US" sz="2400" dirty="0">
              <a:solidFill>
                <a:srgbClr val="6B8DC4"/>
              </a:solidFill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630663" y="3115783"/>
            <a:ext cx="410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6B8DC4"/>
                </a:solidFill>
                <a:cs typeface="Arial"/>
              </a:rPr>
              <a:t>12%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7" y="2400273"/>
            <a:ext cx="469900" cy="698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84633" y="404068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6822" y="422338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484" y="403595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4536" y="390026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6859" y="394378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8353" y="414468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6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8098" y="419767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9019" y="347280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80662" y="440148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5885" y="453083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9922" y="419767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8135" y="430860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31952" y="419767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11490" y="394378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74330" y="384213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12646" y="384213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67667" y="419767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77794" y="440148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301859" y="5832668"/>
            <a:ext cx="2708726" cy="276999"/>
            <a:chOff x="8580263" y="6351521"/>
            <a:chExt cx="2708726" cy="276999"/>
          </a:xfrm>
        </p:grpSpPr>
        <p:sp>
          <p:nvSpPr>
            <p:cNvPr id="49" name="TextBox 48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9706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7" y="3987617"/>
            <a:ext cx="11415445" cy="1751613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ENERGY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05048" y="3338519"/>
            <a:ext cx="720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43476B"/>
                </a:solidFill>
              </a:rPr>
              <a:t>ACCESS TO ELECTRICITY PER GOVERNORATE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53312" y="3812494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312" y="380898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9312" y="380898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7244" y="399650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88%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69011" y="380898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19175" y="380898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62514" y="377692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18828" y="3780218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3598" y="397930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88%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63256" y="393249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91%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963" y="3914910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43303" y="3788459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94643" y="3865696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94%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33427" y="377692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82674" y="3771074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2241" y="3748541"/>
            <a:ext cx="568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100%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8863" y="3729319"/>
            <a:ext cx="568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100%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30103" y="3778483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08836" y="3831404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73109" y="3788038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16033" y="3798618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71763" y="3824987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73964" y="3836457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18011" y="3817443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64557" y="3905766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92%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304095" y="3808981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886567" y="376922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059564" y="4158325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78%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3781" y="3865696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81226" y="403853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85%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31852" y="3942933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90%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15381" y="4133869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79%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81661" y="3769222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99%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871373" y="4003064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86%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236882" y="3817443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97%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569912" y="3844419"/>
            <a:ext cx="44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43A65"/>
                </a:solidFill>
              </a:rPr>
              <a:t>96%</a:t>
            </a:r>
            <a:endParaRPr lang="en-GB" sz="1100" b="1" dirty="0">
              <a:solidFill>
                <a:srgbClr val="343A65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9976" y="5850251"/>
            <a:ext cx="486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Total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56003" y="5850251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Akkar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998770" y="581193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Hermel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509185" y="585025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Beirut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802894" y="5850251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Bekaa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005642" y="5850251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Nabatieh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85254" y="5850251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Mount Lebanon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806326" y="5850251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North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1183420" y="5850251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8231734" y="6282932"/>
            <a:ext cx="3764323" cy="276999"/>
            <a:chOff x="7524666" y="6364773"/>
            <a:chExt cx="3764323" cy="276999"/>
          </a:xfrm>
        </p:grpSpPr>
        <p:sp>
          <p:nvSpPr>
            <p:cNvPr id="133" name="TextBox 132"/>
            <p:cNvSpPr txBox="1"/>
            <p:nvPr/>
          </p:nvSpPr>
          <p:spPr>
            <a:xfrm>
              <a:off x="7769905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824211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3"/>
          <a:srcRect b="13594"/>
          <a:stretch/>
        </p:blipFill>
        <p:spPr>
          <a:xfrm>
            <a:off x="4584467" y="1562528"/>
            <a:ext cx="2997200" cy="1393643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4377452" y="172922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318173" y="172922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96%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39503" y="167128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356863" y="2388268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88%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966537" y="1330153"/>
            <a:ext cx="428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600" dirty="0">
                <a:solidFill>
                  <a:srgbClr val="43476B"/>
                </a:solidFill>
              </a:rPr>
              <a:t>ACCESS TO ELECTRICITY*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7905440" y="2572650"/>
            <a:ext cx="3750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*Access is defined by having a connection to the grid, to a diesel generator, or to any renewable electricity source. Even if the access is limited (ex: 1 hour)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343880" y="2954104"/>
            <a:ext cx="53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2019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323605" y="2954104"/>
            <a:ext cx="53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2020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9504" y="2954104"/>
            <a:ext cx="53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2021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98667" y="2964917"/>
            <a:ext cx="53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2022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ACCESS TO ELECTRICITY</a:t>
            </a:r>
          </a:p>
        </p:txBody>
      </p:sp>
    </p:spTree>
    <p:extLst>
      <p:ext uri="{BB962C8B-B14F-4D97-AF65-F5344CB8AC3E}">
        <p14:creationId xmlns:p14="http://schemas.microsoft.com/office/powerpoint/2010/main" val="8394840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09" y="3112286"/>
            <a:ext cx="2581732" cy="118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1" y="2667609"/>
            <a:ext cx="5934739" cy="23202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6A8362-847F-4F81-8A6B-DCBA8577B80D}"/>
              </a:ext>
            </a:extLst>
          </p:cNvPr>
          <p:cNvSpPr/>
          <p:nvPr/>
        </p:nvSpPr>
        <p:spPr>
          <a:xfrm>
            <a:off x="1459653" y="1661649"/>
            <a:ext cx="433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HOURS OF ELECTRICITY PER DAY BY SOURCE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3237" y="5110223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Grid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82028" y="5108900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Generator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85971" y="5108900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Outage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8237" y="261847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3490" y="2945046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11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00669" y="353287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05922" y="417295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33395" y="261847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27179" y="353287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74515" y="229827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70124" y="353287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7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2406" y="417295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08622" y="3822589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04795" y="3208635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53474" y="2298277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15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11705" y="276038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12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22293" y="5108900"/>
            <a:ext cx="143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Solar PV or other renewable power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829969" y="5691558"/>
            <a:ext cx="3764323" cy="276999"/>
            <a:chOff x="7524666" y="6351521"/>
            <a:chExt cx="3764323" cy="276999"/>
          </a:xfrm>
        </p:grpSpPr>
        <p:sp>
          <p:nvSpPr>
            <p:cNvPr id="109" name="TextBox 108"/>
            <p:cNvSpPr txBox="1"/>
            <p:nvPr/>
          </p:nvSpPr>
          <p:spPr>
            <a:xfrm>
              <a:off x="7769905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824211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830212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790134" y="6351521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9279411" y="3089824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3Hr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886596" y="3492091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9Hr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175916" y="3918634"/>
            <a:ext cx="71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12Hr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2956" y="3065760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84%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62547" y="3495252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47%</a:t>
            </a:r>
            <a:endParaRPr lang="en-GB" b="1" dirty="0">
              <a:solidFill>
                <a:srgbClr val="343A65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33630" y="3935203"/>
            <a:ext cx="58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3A65"/>
                </a:solidFill>
              </a:rPr>
              <a:t>13%</a:t>
            </a:r>
            <a:endParaRPr lang="en-GB" b="1" dirty="0">
              <a:solidFill>
                <a:srgbClr val="343A65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486962" y="4635399"/>
            <a:ext cx="4003166" cy="296396"/>
            <a:chOff x="7565855" y="6714708"/>
            <a:chExt cx="4003166" cy="296396"/>
          </a:xfrm>
        </p:grpSpPr>
        <p:sp>
          <p:nvSpPr>
            <p:cNvPr id="131" name="TextBox 130"/>
            <p:cNvSpPr txBox="1"/>
            <p:nvPr/>
          </p:nvSpPr>
          <p:spPr>
            <a:xfrm>
              <a:off x="9700176" y="6714708"/>
              <a:ext cx="1868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Hours of electricity per day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456228" y="6727960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565855" y="6749771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09803" y="6734105"/>
              <a:ext cx="1485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Sources of electricity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9324565" y="3143557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Grid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333251" y="3126936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43476B"/>
                </a:solidFill>
              </a:rPr>
              <a:t>Grid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0318396" y="3545579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Generator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47859" y="3550918"/>
            <a:ext cx="125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Generator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906109" y="3902207"/>
            <a:ext cx="14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3476B"/>
                </a:solidFill>
              </a:rPr>
              <a:t>Solar PV or other renewable power</a:t>
            </a:r>
          </a:p>
          <a:p>
            <a:pPr algn="r"/>
            <a:endParaRPr lang="en-US" sz="1200" dirty="0">
              <a:solidFill>
                <a:srgbClr val="43476B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BD6A8362-847F-4F81-8A6B-DCBA8577B80D}"/>
              </a:ext>
            </a:extLst>
          </p:cNvPr>
          <p:cNvSpPr/>
          <p:nvPr/>
        </p:nvSpPr>
        <p:spPr>
          <a:xfrm>
            <a:off x="7014533" y="2107591"/>
            <a:ext cx="433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ACCESS TO ELECTRICITY BY SOURCE AND HOUR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ENERGY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500743" y="748206"/>
            <a:ext cx="1360141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88237" y="827798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ACCESS TO ELECTRICITY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0758069" y="3902207"/>
            <a:ext cx="14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3476B"/>
                </a:solidFill>
              </a:rPr>
              <a:t>Solar PV or other renewable power</a:t>
            </a:r>
          </a:p>
          <a:p>
            <a:endParaRPr lang="en-US" sz="1200" dirty="0">
              <a:solidFill>
                <a:srgbClr val="434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8" y="2510246"/>
            <a:ext cx="11401211" cy="2902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9101" y="1576689"/>
            <a:ext cx="88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43476B"/>
                </a:solidFill>
              </a:rPr>
              <a:t>% OF INDIVIDUALS ABOVE 15 YEARS OLD HOLDING LEGAL RESIDENCY PERMITS </a:t>
            </a:r>
            <a:r>
              <a:rPr lang="mr-IN" b="1" spc="600" dirty="0">
                <a:solidFill>
                  <a:srgbClr val="43476B"/>
                </a:solidFill>
              </a:rPr>
              <a:t>–</a:t>
            </a:r>
            <a:r>
              <a:rPr lang="en-US" b="1" spc="600" dirty="0">
                <a:solidFill>
                  <a:srgbClr val="43476B"/>
                </a:solidFill>
              </a:rPr>
              <a:t> </a:t>
            </a:r>
            <a:r>
              <a:rPr lang="en-US" spc="600" dirty="0">
                <a:solidFill>
                  <a:srgbClr val="43476B"/>
                </a:solidFill>
              </a:rPr>
              <a:t>BY GOVERNORATE</a:t>
            </a:r>
            <a:endParaRPr lang="en-GB" spc="600" dirty="0">
              <a:solidFill>
                <a:srgbClr val="43476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1" y="3724895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597" y="3984949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278" y="4086067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20%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2628" y="4409290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14%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3171" y="4487305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4230" y="4597762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11%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82638" y="3138552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38%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5166" y="4354895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15%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6041" y="4411038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14%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6757" y="319466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5593" y="3348643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34%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6046" y="4030348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21%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67408" y="425934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0015" y="4205657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18%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1917" y="4205657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18%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65189" y="2607137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48%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99755" y="3084791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39%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5088" y="3191521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66576" y="3762533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26%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4903" y="3987798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63996" y="4268999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16%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55477" y="3984949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44771" y="3984949"/>
            <a:ext cx="911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86315" y="3942957"/>
            <a:ext cx="911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477101" y="2286723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54%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97995" y="309603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39%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884406" y="2822981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43%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8521" y="4320855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16%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35289" y="469609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9%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06281" y="4634760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10%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1730" y="3868734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24%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13582" y="4480894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14861" y="365023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29%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12044" y="4261948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07360" y="4480893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24468" y="3254372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36%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1378" y="5491840"/>
            <a:ext cx="71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National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10177" y="5491840"/>
            <a:ext cx="539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Akkar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5200" y="544719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343A65"/>
                </a:solidFill>
              </a:rPr>
              <a:t>Baalbek-</a:t>
            </a:r>
          </a:p>
          <a:p>
            <a:pPr algn="ctr"/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Hermel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3961" y="549184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Beirut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30359" y="5491840"/>
            <a:ext cx="560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343A65"/>
                </a:solidFill>
              </a:rPr>
              <a:t>Bekaa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91662" y="5491840"/>
            <a:ext cx="899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El </a:t>
            </a:r>
            <a:r>
              <a:rPr lang="en-US" sz="1200" dirty="0" err="1">
                <a:solidFill>
                  <a:srgbClr val="343A65"/>
                </a:solidFill>
              </a:rPr>
              <a:t>Nabatieh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60266" y="5491840"/>
            <a:ext cx="118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Mount Lebanon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721497" y="5491840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43A65"/>
                </a:solidFill>
              </a:rPr>
              <a:t>North</a:t>
            </a:r>
            <a:endParaRPr lang="en-US" sz="1200" dirty="0">
              <a:solidFill>
                <a:srgbClr val="343A6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071619" y="5491840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43A65"/>
                </a:solidFill>
              </a:rPr>
              <a:t>South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500743" y="748206"/>
            <a:ext cx="2288952" cy="8316"/>
          </a:xfrm>
          <a:prstGeom prst="line">
            <a:avLst/>
          </a:prstGeom>
          <a:ln w="25400">
            <a:solidFill>
              <a:srgbClr val="6B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236" y="827798"/>
            <a:ext cx="950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FC4BF"/>
                </a:solidFill>
              </a:rPr>
              <a:t>LEGAL RESIDENCY STATUS </a:t>
            </a:r>
            <a:r>
              <a:rPr lang="mr-IN" sz="2400" b="1" spc="600" dirty="0">
                <a:solidFill>
                  <a:srgbClr val="6FC4BF"/>
                </a:solidFill>
              </a:rPr>
              <a:t>–</a:t>
            </a:r>
            <a:r>
              <a:rPr lang="en-US" sz="2400" b="1" spc="600" dirty="0">
                <a:solidFill>
                  <a:srgbClr val="6FC4BF"/>
                </a:solidFill>
              </a:rPr>
              <a:t> INDIVIDUAL LEVEL</a:t>
            </a:r>
            <a:endParaRPr lang="en-GB" sz="2400" b="1" spc="600" dirty="0">
              <a:solidFill>
                <a:srgbClr val="6FC4B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8237" y="286541"/>
            <a:ext cx="804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rgbClr val="6B8DC4"/>
                </a:solidFill>
              </a:rPr>
              <a:t>PROTECTION</a:t>
            </a:r>
            <a:endParaRPr lang="en-GB" sz="2400" b="1" spc="600" dirty="0">
              <a:solidFill>
                <a:srgbClr val="6B8DC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4776" y="4698013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9%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9095" y="4470480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40776" y="4253911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7325" y="4510749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12%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46805" y="3849299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25%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71606" y="3689714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27%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04065" y="3821064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25%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037497" y="4518296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A65"/>
                </a:solidFill>
              </a:rPr>
              <a:t>12%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330648" y="3943235"/>
            <a:ext cx="85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43A65"/>
                </a:solidFill>
              </a:rPr>
              <a:t>23%</a:t>
            </a:r>
            <a:endParaRPr lang="en-GB" sz="1200" b="1" dirty="0">
              <a:solidFill>
                <a:srgbClr val="343A65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029380" y="5908855"/>
            <a:ext cx="4855276" cy="292665"/>
            <a:chOff x="6433713" y="6349107"/>
            <a:chExt cx="4855276" cy="292665"/>
          </a:xfrm>
        </p:grpSpPr>
        <p:sp>
          <p:nvSpPr>
            <p:cNvPr id="76" name="TextBox 75"/>
            <p:cNvSpPr txBox="1"/>
            <p:nvPr/>
          </p:nvSpPr>
          <p:spPr>
            <a:xfrm>
              <a:off x="6697431" y="6349107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69905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2019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824211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830212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2021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3713" y="6364773"/>
              <a:ext cx="261333" cy="261333"/>
            </a:xfrm>
            <a:prstGeom prst="rect">
              <a:avLst/>
            </a:prstGeom>
            <a:solidFill>
              <a:srgbClr val="F3E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24666" y="6364773"/>
              <a:ext cx="261333" cy="261333"/>
            </a:xfrm>
            <a:prstGeom prst="rect">
              <a:avLst/>
            </a:prstGeom>
            <a:solidFill>
              <a:srgbClr val="B9D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580263" y="6364773"/>
              <a:ext cx="261333" cy="261333"/>
            </a:xfrm>
            <a:prstGeom prst="rect">
              <a:avLst/>
            </a:prstGeom>
            <a:solidFill>
              <a:srgbClr val="69C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68879" y="6364773"/>
              <a:ext cx="261333" cy="261333"/>
            </a:xfrm>
            <a:prstGeom prst="rect">
              <a:avLst/>
            </a:prstGeom>
            <a:solidFill>
              <a:srgbClr val="6B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790134" y="636477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343A65"/>
                  </a:solidFill>
                </a:rPr>
                <a:t>2022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528801" y="6364773"/>
              <a:ext cx="261333" cy="261333"/>
            </a:xfrm>
            <a:prstGeom prst="rect">
              <a:avLst/>
            </a:prstGeom>
            <a:solidFill>
              <a:srgbClr val="343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2545" y="130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0093" y="3633519"/>
            <a:ext cx="1264870" cy="2234981"/>
          </a:xfrm>
          <a:prstGeom prst="rect">
            <a:avLst/>
          </a:prstGeom>
          <a:noFill/>
          <a:ln>
            <a:solidFill>
              <a:srgbClr val="6F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749"/>
      </p:ext>
    </p:extLst>
  </p:cSld>
  <p:clrMapOvr>
    <a:masterClrMapping/>
  </p:clrMapOvr>
</p:sld>
</file>

<file path=ppt/theme/theme1.xml><?xml version="1.0" encoding="utf-8"?>
<a:theme xmlns:a="http://schemas.openxmlformats.org/drawingml/2006/main" name="t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" id="{C4079758-D8CE-46A3-B2A8-AEB0CE77ABD2}" vid="{616F0B23-BA4C-4487-B0F3-729AFA026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A2A02DA2A36F2B45845290C365216BDB" ma:contentTypeVersion="35" ma:contentTypeDescription="" ma:contentTypeScope="" ma:versionID="a833b44ffac83acf5b9f5362e7f09417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4e1380c1-250c-4f9c-a873-352d3795492e" xmlns:ns5="f8f7d7ea-f8cd-4ada-ab45-5436440bf351" xmlns:ns6="http://schemas.microsoft.com/sharepoint/v4" targetNamespace="http://schemas.microsoft.com/office/2006/metadata/properties" ma:root="true" ma:fieldsID="f96fa1bf378dbe3da6b1726946bcb5d1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4e1380c1-250c-4f9c-a873-352d3795492e"/>
    <xsd:import namespace="f8f7d7ea-f8cd-4ada-ab45-5436440bf35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Reference" minOccurs="0"/>
                <xsd:element ref="ns5:Year" minOccurs="0"/>
                <xsd:element ref="ns4:SharedWithUsers" minOccurs="0"/>
                <xsd:element ref="ns4:SharedWithDetails" minOccurs="0"/>
                <xsd:element ref="ns5:MediaServiceDateTaken" minOccurs="0"/>
                <xsd:element ref="ns5:MediaServiceOCR" minOccurs="0"/>
                <xsd:element ref="ns5:MediaServiceAutoKeyPoints" minOccurs="0"/>
                <xsd:element ref="ns5:MediaServiceKeyPoints" minOccurs="0"/>
                <xsd:element ref="ns5:MediaServiceGenerationTime" minOccurs="0"/>
                <xsd:element ref="ns5:MediaServiceEventHashCode" minOccurs="0"/>
                <xsd:element ref="ns6:IconOverlay" minOccurs="0"/>
                <xsd:element ref="ns1:_vti_ItemHoldRecordStatus" minOccurs="0"/>
                <xsd:element ref="ns1:_vti_ItemDeclaredRecord" minOccurs="0"/>
                <xsd:element ref="ns4:TaxKeywordTaxHTField" minOccurs="0"/>
                <xsd:element ref="ns4:SemaphoreItemMetadata" minOccurs="0"/>
                <xsd:element ref="ns5:MediaLengthInSeconds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4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  <xsd:element name="_vti_ItemDeclaredRecord" ma:index="45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28;#Lebanon-2490|9edb7c65-e5d5-4e49-90eb-6706d834a52d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1d73b639-99aa-4324-95e7-a74481752e6f}" ma:internalName="TaxCatchAllLabel" ma:readOnly="true" ma:showField="CatchAllDataLabel" ma:web="4e1380c1-250c-4f9c-a873-352d379549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1d73b639-99aa-4324-95e7-a74481752e6f}" ma:internalName="TaxCatchAll" ma:showField="CatchAllData" ma:web="4e1380c1-250c-4f9c-a873-352d379549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380c1-250c-4f9c-a873-352d3795492e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6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emaphoreItemMetadata" ma:index="47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7d7ea-f8cd-4ada-ab45-5436440bf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Reference" ma:index="33" nillable="true" ma:displayName="Reference" ma:internalName="Reference">
      <xsd:simpleType>
        <xsd:restriction base="dms:Text">
          <xsd:maxLength value="255"/>
        </xsd:restriction>
      </xsd:simpleType>
    </xsd:element>
    <xsd:element name="Year" ma:index="34" nillable="true" ma:displayName="Year" ma:format="Dropdown" ma:internalName="Year" ma:percentage="FALSE">
      <xsd:simpleType>
        <xsd:restriction base="dms:Number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50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f7d7ea-f8cd-4ada-ab45-5436440bf351">
      <Terms xmlns="http://schemas.microsoft.com/office/infopath/2007/PartnerControls"/>
    </lcf76f155ced4ddcb4097134ff3c332f>
    <TaxCatchAll xmlns="ca283e0b-db31-4043-a2ef-b80661bf084a" xsi:nil="true"/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Lebanon-2490</TermName>
          <TermId xmlns="http://schemas.microsoft.com/office/infopath/2007/PartnerControls">9edb7c65-e5d5-4e49-90eb-6706d834a52d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SemaphoreItemMetadata xmlns="4e1380c1-250c-4f9c-a873-352d3795492e" xsi:nil="true"/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/>
    </h6a71f3e574e4344bc34f3fc9dd20054>
    <Year xmlns="f8f7d7ea-f8cd-4ada-ab45-5436440bf351" xsi:nil="true"/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TaxKeywordTaxHTField xmlns="4e1380c1-250c-4f9c-a873-352d3795492e">
      <Terms xmlns="http://schemas.microsoft.com/office/infopath/2007/PartnerControls"/>
    </TaxKeywordTaxHTField>
    <Reference xmlns="f8f7d7ea-f8cd-4ada-ab45-5436440bf351" xsi:nil="true"/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133E246-B18A-465D-B777-E60AC322FE3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33C2889-8221-40A8-9BC6-63AFA9ACEC7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F03D38E-9278-4DF9-A7D7-E03C76E12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4e1380c1-250c-4f9c-a873-352d3795492e"/>
    <ds:schemaRef ds:uri="f8f7d7ea-f8cd-4ada-ab45-5436440bf35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36BCE4-697D-4262-BF23-91EAC8BBDC3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B3BF509-5808-4FA2-8A74-64AA04D93F99}">
  <ds:schemaRefs>
    <ds:schemaRef ds:uri="6df68d03-0d94-44b1-a9a2-765e7690f2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8ebf77-cd33-4f18-bb2b-d077fe339d9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f8f7d7ea-f8cd-4ada-ab45-5436440bf351"/>
    <ds:schemaRef ds:uri="ca283e0b-db31-4043-a2ef-b80661bf084a"/>
    <ds:schemaRef ds:uri="4e1380c1-250c-4f9c-a873-352d3795492e"/>
    <ds:schemaRef ds:uri="http://schemas.microsoft.com/sharepoint/v4"/>
    <ds:schemaRef ds:uri="http://schemas.microsoft.com/sharepoint.v3"/>
  </ds:schemaRefs>
</ds:datastoreItem>
</file>

<file path=customXml/itemProps6.xml><?xml version="1.0" encoding="utf-8"?>
<ds:datastoreItem xmlns:ds="http://schemas.openxmlformats.org/officeDocument/2006/customXml" ds:itemID="{6C24F908-BF84-440B-8DA9-DC5F3382C17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try</Template>
  <TotalTime>50160</TotalTime>
  <Words>6257</Words>
  <Application>Microsoft Macintosh PowerPoint</Application>
  <PresentationFormat>Widescreen</PresentationFormat>
  <Paragraphs>2392</Paragraphs>
  <Slides>88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Calibri</vt:lpstr>
      <vt:lpstr>Calibri Light</vt:lpstr>
      <vt:lpstr>Mangal</vt:lpstr>
      <vt:lpstr>Wingdings</vt:lpstr>
      <vt:lpstr>Arial</vt:lpstr>
      <vt:lpstr>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El Khoury</dc:creator>
  <cp:lastModifiedBy>Microsoft Office User</cp:lastModifiedBy>
  <cp:revision>1134</cp:revision>
  <dcterms:created xsi:type="dcterms:W3CDTF">2019-07-18T07:28:30Z</dcterms:created>
  <dcterms:modified xsi:type="dcterms:W3CDTF">2022-12-13T13:53:31Z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0x010100C6B7D25836F67646A98C66F1CDD61673</vt:lpwstr>
  </property>
</Properties>
</file>